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99" r:id="rId2"/>
    <p:sldId id="302" r:id="rId3"/>
    <p:sldId id="257" r:id="rId4"/>
    <p:sldId id="262" r:id="rId5"/>
    <p:sldId id="300" r:id="rId6"/>
    <p:sldId id="320" r:id="rId7"/>
    <p:sldId id="329" r:id="rId8"/>
    <p:sldId id="259" r:id="rId9"/>
    <p:sldId id="323" r:id="rId10"/>
    <p:sldId id="331" r:id="rId11"/>
    <p:sldId id="353" r:id="rId12"/>
    <p:sldId id="355" r:id="rId13"/>
    <p:sldId id="375" r:id="rId14"/>
    <p:sldId id="374" r:id="rId15"/>
    <p:sldId id="356" r:id="rId16"/>
    <p:sldId id="354" r:id="rId17"/>
    <p:sldId id="324" r:id="rId18"/>
    <p:sldId id="352" r:id="rId19"/>
    <p:sldId id="372" r:id="rId20"/>
    <p:sldId id="359" r:id="rId21"/>
    <p:sldId id="360" r:id="rId22"/>
    <p:sldId id="358" r:id="rId23"/>
    <p:sldId id="361" r:id="rId24"/>
    <p:sldId id="362" r:id="rId25"/>
    <p:sldId id="363" r:id="rId26"/>
    <p:sldId id="365" r:id="rId27"/>
    <p:sldId id="364" r:id="rId28"/>
    <p:sldId id="366" r:id="rId29"/>
    <p:sldId id="367" r:id="rId30"/>
    <p:sldId id="368" r:id="rId31"/>
    <p:sldId id="369" r:id="rId32"/>
    <p:sldId id="370" r:id="rId33"/>
    <p:sldId id="371" r:id="rId34"/>
    <p:sldId id="325" r:id="rId35"/>
    <p:sldId id="373" r:id="rId36"/>
    <p:sldId id="333" r:id="rId37"/>
    <p:sldId id="292" r:id="rId38"/>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AA614D-180F-5746-4B80-591A9C3242C0}" name="Melia Hema" initials="MH" userId="S::mhema@mjels.com::b873818b-f4cf-4a48-ba4b-4e9f4ee10bf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4B2D9"/>
    <a:srgbClr val="569367"/>
    <a:srgbClr val="FF0066"/>
    <a:srgbClr val="D96A7E"/>
    <a:srgbClr val="BF5A46"/>
    <a:srgbClr val="E8A010"/>
    <a:srgbClr val="DBE8CD"/>
    <a:srgbClr val="9ECAE6"/>
    <a:srgbClr val="28A98A"/>
    <a:srgbClr val="1B85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78" autoAdjust="0"/>
    <p:restoredTop sz="88741" autoAdjust="0"/>
  </p:normalViewPr>
  <p:slideViewPr>
    <p:cSldViewPr snapToGrid="0">
      <p:cViewPr varScale="1">
        <p:scale>
          <a:sx n="98" d="100"/>
          <a:sy n="98" d="100"/>
        </p:scale>
        <p:origin x="1026" y="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50C0ED-EC56-4956-9DD7-FC77F749707A}"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US"/>
        </a:p>
      </dgm:t>
    </dgm:pt>
    <dgm:pt modelId="{8E80BEE8-961C-4BFC-B6B9-93398ACB95DA}">
      <dgm:prSet phldrT="[Text]" phldr="0" custT="1"/>
      <dgm:spPr>
        <a:solidFill>
          <a:srgbClr val="0878BE"/>
        </a:solidFill>
        <a:ln w="19050">
          <a:solidFill>
            <a:schemeClr val="bg1"/>
          </a:solidFill>
        </a:ln>
      </dgm:spPr>
      <dgm:t>
        <a:bodyPr/>
        <a:lstStyle/>
        <a:p>
          <a:r>
            <a:rPr lang="en-US" sz="1800" dirty="0">
              <a:latin typeface="Arial Nova" panose="020B0504020202020204" pitchFamily="34" charset="0"/>
            </a:rPr>
            <a:t>FALL/WINTER 2025</a:t>
          </a:r>
        </a:p>
      </dgm:t>
    </dgm:pt>
    <dgm:pt modelId="{E8A31F11-AB27-4FE9-9059-FA4067F9B4BB}" type="parTrans" cxnId="{B84A2D51-BF95-4AC5-A5A5-D3D866935CD2}">
      <dgm:prSet/>
      <dgm:spPr/>
      <dgm:t>
        <a:bodyPr/>
        <a:lstStyle/>
        <a:p>
          <a:endParaRPr lang="en-US" sz="2000">
            <a:latin typeface="Arial Nova" panose="020B0504020202020204" pitchFamily="34" charset="0"/>
          </a:endParaRPr>
        </a:p>
      </dgm:t>
    </dgm:pt>
    <dgm:pt modelId="{E2685112-067D-4107-85E1-C4152E131A73}" type="sibTrans" cxnId="{B84A2D51-BF95-4AC5-A5A5-D3D866935CD2}">
      <dgm:prSet/>
      <dgm:spPr/>
      <dgm:t>
        <a:bodyPr/>
        <a:lstStyle/>
        <a:p>
          <a:endParaRPr lang="en-US" sz="2000">
            <a:latin typeface="Arial Nova" panose="020B0504020202020204" pitchFamily="34" charset="0"/>
          </a:endParaRPr>
        </a:p>
      </dgm:t>
    </dgm:pt>
    <dgm:pt modelId="{85ED9927-AF55-44BB-92B4-E88EC1CCF00E}">
      <dgm:prSet phldrT="[Text]" phldr="0" custT="1"/>
      <dgm:spPr>
        <a:solidFill>
          <a:srgbClr val="0878BE"/>
        </a:solidFill>
        <a:ln w="19050">
          <a:solidFill>
            <a:schemeClr val="bg1"/>
          </a:solidFill>
        </a:ln>
      </dgm:spPr>
      <dgm:t>
        <a:bodyPr/>
        <a:lstStyle/>
        <a:p>
          <a:r>
            <a:rPr lang="en-US" sz="1800" dirty="0">
              <a:latin typeface="Arial Nova" panose="020B0504020202020204" pitchFamily="34" charset="0"/>
            </a:rPr>
            <a:t>SPRING 2026</a:t>
          </a:r>
        </a:p>
      </dgm:t>
    </dgm:pt>
    <dgm:pt modelId="{11CB8DAE-8557-43C8-8256-33A2FCB4EEB2}" type="parTrans" cxnId="{54A9A05F-9099-419E-BEB1-C3F56968615D}">
      <dgm:prSet/>
      <dgm:spPr/>
      <dgm:t>
        <a:bodyPr/>
        <a:lstStyle/>
        <a:p>
          <a:endParaRPr lang="en-US" sz="2000">
            <a:latin typeface="Arial Nova" panose="020B0504020202020204" pitchFamily="34" charset="0"/>
          </a:endParaRPr>
        </a:p>
      </dgm:t>
    </dgm:pt>
    <dgm:pt modelId="{F3ECE2D6-0874-454A-8826-090BABC7AE18}" type="sibTrans" cxnId="{54A9A05F-9099-419E-BEB1-C3F56968615D}">
      <dgm:prSet/>
      <dgm:spPr/>
      <dgm:t>
        <a:bodyPr/>
        <a:lstStyle/>
        <a:p>
          <a:endParaRPr lang="en-US" sz="2000">
            <a:latin typeface="Arial Nova" panose="020B0504020202020204" pitchFamily="34" charset="0"/>
          </a:endParaRPr>
        </a:p>
      </dgm:t>
    </dgm:pt>
    <dgm:pt modelId="{6CAF2A11-E82D-45EA-B980-5EB0F84F5A2B}">
      <dgm:prSet phldrT="[Text]" phldr="0" custT="1"/>
      <dgm:spPr>
        <a:solidFill>
          <a:srgbClr val="0878BE"/>
        </a:solidFill>
        <a:ln w="19050">
          <a:solidFill>
            <a:schemeClr val="bg1"/>
          </a:solidFill>
        </a:ln>
      </dgm:spPr>
      <dgm:t>
        <a:bodyPr/>
        <a:lstStyle/>
        <a:p>
          <a:r>
            <a:rPr lang="en-US" sz="1800" dirty="0">
              <a:latin typeface="Arial Nova" panose="020B0504020202020204" pitchFamily="34" charset="0"/>
            </a:rPr>
            <a:t>SUMMER 2026</a:t>
          </a:r>
        </a:p>
      </dgm:t>
    </dgm:pt>
    <dgm:pt modelId="{C424C0DC-C19C-4538-BFE0-B1B98E582297}" type="parTrans" cxnId="{8E27EBAE-85FC-4DE9-8FCD-5411F9A29249}">
      <dgm:prSet/>
      <dgm:spPr/>
      <dgm:t>
        <a:bodyPr/>
        <a:lstStyle/>
        <a:p>
          <a:endParaRPr lang="en-US" sz="2000">
            <a:latin typeface="Arial Nova" panose="020B0504020202020204" pitchFamily="34" charset="0"/>
          </a:endParaRPr>
        </a:p>
      </dgm:t>
    </dgm:pt>
    <dgm:pt modelId="{70BC5EF6-AE49-473F-BC96-0F33B41088A2}" type="sibTrans" cxnId="{8E27EBAE-85FC-4DE9-8FCD-5411F9A29249}">
      <dgm:prSet/>
      <dgm:spPr/>
      <dgm:t>
        <a:bodyPr/>
        <a:lstStyle/>
        <a:p>
          <a:endParaRPr lang="en-US" sz="2000">
            <a:latin typeface="Arial Nova" panose="020B0504020202020204" pitchFamily="34" charset="0"/>
          </a:endParaRPr>
        </a:p>
      </dgm:t>
    </dgm:pt>
    <dgm:pt modelId="{B68673AA-A788-4A4A-999D-42A10BAD95B9}">
      <dgm:prSet phldrT="[Text]" phldr="0" custT="1"/>
      <dgm:spPr>
        <a:solidFill>
          <a:srgbClr val="0878BE"/>
        </a:solidFill>
        <a:ln w="19050">
          <a:solidFill>
            <a:schemeClr val="bg1"/>
          </a:solidFill>
        </a:ln>
      </dgm:spPr>
      <dgm:t>
        <a:bodyPr/>
        <a:lstStyle/>
        <a:p>
          <a:r>
            <a:rPr lang="en-US" sz="1800" dirty="0">
              <a:latin typeface="Arial Nova" panose="020B0504020202020204" pitchFamily="34" charset="0"/>
            </a:rPr>
            <a:t>FALL/ WINTER 2026/2027</a:t>
          </a:r>
        </a:p>
      </dgm:t>
    </dgm:pt>
    <dgm:pt modelId="{8C2EC66B-8823-4F39-88D0-069996C2E12F}" type="parTrans" cxnId="{5C1578C2-83F4-4F0B-873C-56266743C3A0}">
      <dgm:prSet/>
      <dgm:spPr/>
      <dgm:t>
        <a:bodyPr/>
        <a:lstStyle/>
        <a:p>
          <a:endParaRPr lang="en-US" sz="2000">
            <a:latin typeface="Arial Nova" panose="020B0504020202020204" pitchFamily="34" charset="0"/>
          </a:endParaRPr>
        </a:p>
      </dgm:t>
    </dgm:pt>
    <dgm:pt modelId="{10EE5A40-CC4A-4E3F-8EED-07AD68F5A68C}" type="sibTrans" cxnId="{5C1578C2-83F4-4F0B-873C-56266743C3A0}">
      <dgm:prSet/>
      <dgm:spPr/>
      <dgm:t>
        <a:bodyPr/>
        <a:lstStyle/>
        <a:p>
          <a:endParaRPr lang="en-US" sz="2000">
            <a:latin typeface="Arial Nova" panose="020B0504020202020204" pitchFamily="34" charset="0"/>
          </a:endParaRPr>
        </a:p>
      </dgm:t>
    </dgm:pt>
    <dgm:pt modelId="{661FD912-53ED-43F6-87FA-A07DD0A846EF}">
      <dgm:prSet phldrT="[Text]" phldr="0" custT="1"/>
      <dgm:spPr>
        <a:solidFill>
          <a:srgbClr val="0878BE"/>
        </a:solidFill>
        <a:ln w="19050">
          <a:solidFill>
            <a:schemeClr val="bg1"/>
          </a:solidFill>
        </a:ln>
      </dgm:spPr>
      <dgm:t>
        <a:bodyPr/>
        <a:lstStyle/>
        <a:p>
          <a:r>
            <a:rPr lang="en-US" sz="1800" dirty="0">
              <a:latin typeface="Arial Nova" panose="020B0504020202020204" pitchFamily="34" charset="0"/>
            </a:rPr>
            <a:t>WINTER /  SPRING 2026</a:t>
          </a:r>
        </a:p>
      </dgm:t>
    </dgm:pt>
    <dgm:pt modelId="{87D8E3AD-72F5-42B2-877B-5BDDA20D39BF}" type="parTrans" cxnId="{28ADE8CC-020B-4E76-898B-3995D383F8C5}">
      <dgm:prSet/>
      <dgm:spPr/>
      <dgm:t>
        <a:bodyPr/>
        <a:lstStyle/>
        <a:p>
          <a:endParaRPr lang="en-US" sz="2000">
            <a:latin typeface="Arial Nova" panose="020B0504020202020204" pitchFamily="34" charset="0"/>
          </a:endParaRPr>
        </a:p>
      </dgm:t>
    </dgm:pt>
    <dgm:pt modelId="{017656E7-355E-4453-A356-7CA9852C9E65}" type="sibTrans" cxnId="{28ADE8CC-020B-4E76-898B-3995D383F8C5}">
      <dgm:prSet/>
      <dgm:spPr/>
      <dgm:t>
        <a:bodyPr/>
        <a:lstStyle/>
        <a:p>
          <a:endParaRPr lang="en-US" sz="2000">
            <a:latin typeface="Arial Nova" panose="020B0504020202020204" pitchFamily="34" charset="0"/>
          </a:endParaRPr>
        </a:p>
      </dgm:t>
    </dgm:pt>
    <dgm:pt modelId="{72F8DFF7-94B6-4C33-BEA6-259EC25C768A}" type="pres">
      <dgm:prSet presAssocID="{7D50C0ED-EC56-4956-9DD7-FC77F749707A}" presName="Name0" presStyleCnt="0">
        <dgm:presLayoutVars>
          <dgm:dir/>
          <dgm:resizeHandles val="exact"/>
        </dgm:presLayoutVars>
      </dgm:prSet>
      <dgm:spPr/>
    </dgm:pt>
    <dgm:pt modelId="{DE1C2E7E-E746-42B2-AB96-B68861DD5DB9}" type="pres">
      <dgm:prSet presAssocID="{8E80BEE8-961C-4BFC-B6B9-93398ACB95DA}" presName="parTxOnly" presStyleLbl="node1" presStyleIdx="0" presStyleCnt="5" custLinFactNeighborX="-1926">
        <dgm:presLayoutVars>
          <dgm:bulletEnabled val="1"/>
        </dgm:presLayoutVars>
      </dgm:prSet>
      <dgm:spPr/>
    </dgm:pt>
    <dgm:pt modelId="{5F72429A-6A68-4A8B-9963-652571CB1FC6}" type="pres">
      <dgm:prSet presAssocID="{E2685112-067D-4107-85E1-C4152E131A73}" presName="parSpace" presStyleCnt="0"/>
      <dgm:spPr/>
    </dgm:pt>
    <dgm:pt modelId="{9F5BBAB8-5E95-421A-B837-CCCF0626B62E}" type="pres">
      <dgm:prSet presAssocID="{661FD912-53ED-43F6-87FA-A07DD0A846EF}" presName="parTxOnly" presStyleLbl="node1" presStyleIdx="1" presStyleCnt="5">
        <dgm:presLayoutVars>
          <dgm:bulletEnabled val="1"/>
        </dgm:presLayoutVars>
      </dgm:prSet>
      <dgm:spPr/>
    </dgm:pt>
    <dgm:pt modelId="{41417019-2CCB-49C6-9A33-5DFD220A5939}" type="pres">
      <dgm:prSet presAssocID="{017656E7-355E-4453-A356-7CA9852C9E65}" presName="parSpace" presStyleCnt="0"/>
      <dgm:spPr/>
    </dgm:pt>
    <dgm:pt modelId="{9CDB4979-EF93-49AB-8DA7-E6965C70702E}" type="pres">
      <dgm:prSet presAssocID="{85ED9927-AF55-44BB-92B4-E88EC1CCF00E}" presName="parTxOnly" presStyleLbl="node1" presStyleIdx="2" presStyleCnt="5">
        <dgm:presLayoutVars>
          <dgm:bulletEnabled val="1"/>
        </dgm:presLayoutVars>
      </dgm:prSet>
      <dgm:spPr/>
    </dgm:pt>
    <dgm:pt modelId="{B4DA48AB-1F5B-4CEB-8BE7-CCB47D1500F6}" type="pres">
      <dgm:prSet presAssocID="{F3ECE2D6-0874-454A-8826-090BABC7AE18}" presName="parSpace" presStyleCnt="0"/>
      <dgm:spPr/>
    </dgm:pt>
    <dgm:pt modelId="{9B5203B3-AB3E-4036-9208-2A17B4CEFA4A}" type="pres">
      <dgm:prSet presAssocID="{6CAF2A11-E82D-45EA-B980-5EB0F84F5A2B}" presName="parTxOnly" presStyleLbl="node1" presStyleIdx="3" presStyleCnt="5">
        <dgm:presLayoutVars>
          <dgm:bulletEnabled val="1"/>
        </dgm:presLayoutVars>
      </dgm:prSet>
      <dgm:spPr/>
    </dgm:pt>
    <dgm:pt modelId="{254DD96D-CADF-43FD-9CD9-62527EBE2125}" type="pres">
      <dgm:prSet presAssocID="{70BC5EF6-AE49-473F-BC96-0F33B41088A2}" presName="parSpace" presStyleCnt="0"/>
      <dgm:spPr/>
    </dgm:pt>
    <dgm:pt modelId="{80B2C834-9F0F-44A8-923E-AB41510B5FE2}" type="pres">
      <dgm:prSet presAssocID="{B68673AA-A788-4A4A-999D-42A10BAD95B9}" presName="parTxOnly" presStyleLbl="node1" presStyleIdx="4" presStyleCnt="5" custLinFactNeighborY="-3444">
        <dgm:presLayoutVars>
          <dgm:bulletEnabled val="1"/>
        </dgm:presLayoutVars>
      </dgm:prSet>
      <dgm:spPr/>
    </dgm:pt>
  </dgm:ptLst>
  <dgm:cxnLst>
    <dgm:cxn modelId="{573C9D05-72BE-411A-BA9D-77BE49298974}" type="presOf" srcId="{B68673AA-A788-4A4A-999D-42A10BAD95B9}" destId="{80B2C834-9F0F-44A8-923E-AB41510B5FE2}" srcOrd="0" destOrd="0" presId="urn:microsoft.com/office/officeart/2005/8/layout/hChevron3"/>
    <dgm:cxn modelId="{63C0CA23-F3E5-4168-B7F3-6116305E18F5}" type="presOf" srcId="{8E80BEE8-961C-4BFC-B6B9-93398ACB95DA}" destId="{DE1C2E7E-E746-42B2-AB96-B68861DD5DB9}" srcOrd="0" destOrd="0" presId="urn:microsoft.com/office/officeart/2005/8/layout/hChevron3"/>
    <dgm:cxn modelId="{5F4AE831-60EA-43AE-9C06-A35C98BBB14B}" type="presOf" srcId="{6CAF2A11-E82D-45EA-B980-5EB0F84F5A2B}" destId="{9B5203B3-AB3E-4036-9208-2A17B4CEFA4A}" srcOrd="0" destOrd="0" presId="urn:microsoft.com/office/officeart/2005/8/layout/hChevron3"/>
    <dgm:cxn modelId="{54A9A05F-9099-419E-BEB1-C3F56968615D}" srcId="{7D50C0ED-EC56-4956-9DD7-FC77F749707A}" destId="{85ED9927-AF55-44BB-92B4-E88EC1CCF00E}" srcOrd="2" destOrd="0" parTransId="{11CB8DAE-8557-43C8-8256-33A2FCB4EEB2}" sibTransId="{F3ECE2D6-0874-454A-8826-090BABC7AE18}"/>
    <dgm:cxn modelId="{B84A2D51-BF95-4AC5-A5A5-D3D866935CD2}" srcId="{7D50C0ED-EC56-4956-9DD7-FC77F749707A}" destId="{8E80BEE8-961C-4BFC-B6B9-93398ACB95DA}" srcOrd="0" destOrd="0" parTransId="{E8A31F11-AB27-4FE9-9059-FA4067F9B4BB}" sibTransId="{E2685112-067D-4107-85E1-C4152E131A73}"/>
    <dgm:cxn modelId="{7E030A8A-0CB4-4B6C-901E-0BB2E645DAC6}" type="presOf" srcId="{85ED9927-AF55-44BB-92B4-E88EC1CCF00E}" destId="{9CDB4979-EF93-49AB-8DA7-E6965C70702E}" srcOrd="0" destOrd="0" presId="urn:microsoft.com/office/officeart/2005/8/layout/hChevron3"/>
    <dgm:cxn modelId="{8E27EBAE-85FC-4DE9-8FCD-5411F9A29249}" srcId="{7D50C0ED-EC56-4956-9DD7-FC77F749707A}" destId="{6CAF2A11-E82D-45EA-B980-5EB0F84F5A2B}" srcOrd="3" destOrd="0" parTransId="{C424C0DC-C19C-4538-BFE0-B1B98E582297}" sibTransId="{70BC5EF6-AE49-473F-BC96-0F33B41088A2}"/>
    <dgm:cxn modelId="{D7FA2AB9-D82F-443E-B9D4-52D090DB3C01}" type="presOf" srcId="{7D50C0ED-EC56-4956-9DD7-FC77F749707A}" destId="{72F8DFF7-94B6-4C33-BEA6-259EC25C768A}" srcOrd="0" destOrd="0" presId="urn:microsoft.com/office/officeart/2005/8/layout/hChevron3"/>
    <dgm:cxn modelId="{5C1578C2-83F4-4F0B-873C-56266743C3A0}" srcId="{7D50C0ED-EC56-4956-9DD7-FC77F749707A}" destId="{B68673AA-A788-4A4A-999D-42A10BAD95B9}" srcOrd="4" destOrd="0" parTransId="{8C2EC66B-8823-4F39-88D0-069996C2E12F}" sibTransId="{10EE5A40-CC4A-4E3F-8EED-07AD68F5A68C}"/>
    <dgm:cxn modelId="{28ADE8CC-020B-4E76-898B-3995D383F8C5}" srcId="{7D50C0ED-EC56-4956-9DD7-FC77F749707A}" destId="{661FD912-53ED-43F6-87FA-A07DD0A846EF}" srcOrd="1" destOrd="0" parTransId="{87D8E3AD-72F5-42B2-877B-5BDDA20D39BF}" sibTransId="{017656E7-355E-4453-A356-7CA9852C9E65}"/>
    <dgm:cxn modelId="{30D536F9-CC73-4CF1-817F-5FBEC554DD28}" type="presOf" srcId="{661FD912-53ED-43F6-87FA-A07DD0A846EF}" destId="{9F5BBAB8-5E95-421A-B837-CCCF0626B62E}" srcOrd="0" destOrd="0" presId="urn:microsoft.com/office/officeart/2005/8/layout/hChevron3"/>
    <dgm:cxn modelId="{31F6ED01-C9D5-45BC-A603-D235138C02EF}" type="presParOf" srcId="{72F8DFF7-94B6-4C33-BEA6-259EC25C768A}" destId="{DE1C2E7E-E746-42B2-AB96-B68861DD5DB9}" srcOrd="0" destOrd="0" presId="urn:microsoft.com/office/officeart/2005/8/layout/hChevron3"/>
    <dgm:cxn modelId="{148C2741-07C2-4AA4-AD03-2B278D01FC7F}" type="presParOf" srcId="{72F8DFF7-94B6-4C33-BEA6-259EC25C768A}" destId="{5F72429A-6A68-4A8B-9963-652571CB1FC6}" srcOrd="1" destOrd="0" presId="urn:microsoft.com/office/officeart/2005/8/layout/hChevron3"/>
    <dgm:cxn modelId="{FE331F90-ED73-4DC1-B2E6-9D81F73E3C80}" type="presParOf" srcId="{72F8DFF7-94B6-4C33-BEA6-259EC25C768A}" destId="{9F5BBAB8-5E95-421A-B837-CCCF0626B62E}" srcOrd="2" destOrd="0" presId="urn:microsoft.com/office/officeart/2005/8/layout/hChevron3"/>
    <dgm:cxn modelId="{63B2C116-F3AB-4B86-9359-B087665BD201}" type="presParOf" srcId="{72F8DFF7-94B6-4C33-BEA6-259EC25C768A}" destId="{41417019-2CCB-49C6-9A33-5DFD220A5939}" srcOrd="3" destOrd="0" presId="urn:microsoft.com/office/officeart/2005/8/layout/hChevron3"/>
    <dgm:cxn modelId="{EB85AE99-BF4F-4762-8C59-B66C108D68B7}" type="presParOf" srcId="{72F8DFF7-94B6-4C33-BEA6-259EC25C768A}" destId="{9CDB4979-EF93-49AB-8DA7-E6965C70702E}" srcOrd="4" destOrd="0" presId="urn:microsoft.com/office/officeart/2005/8/layout/hChevron3"/>
    <dgm:cxn modelId="{F8D83D04-D1D9-49B8-9224-D642621FA474}" type="presParOf" srcId="{72F8DFF7-94B6-4C33-BEA6-259EC25C768A}" destId="{B4DA48AB-1F5B-4CEB-8BE7-CCB47D1500F6}" srcOrd="5" destOrd="0" presId="urn:microsoft.com/office/officeart/2005/8/layout/hChevron3"/>
    <dgm:cxn modelId="{07DB0B04-3070-4C28-9D33-1D3A80CAA73A}" type="presParOf" srcId="{72F8DFF7-94B6-4C33-BEA6-259EC25C768A}" destId="{9B5203B3-AB3E-4036-9208-2A17B4CEFA4A}" srcOrd="6" destOrd="0" presId="urn:microsoft.com/office/officeart/2005/8/layout/hChevron3"/>
    <dgm:cxn modelId="{37A78587-4563-4C5B-A70C-FFA0C3380AF1}" type="presParOf" srcId="{72F8DFF7-94B6-4C33-BEA6-259EC25C768A}" destId="{254DD96D-CADF-43FD-9CD9-62527EBE2125}" srcOrd="7" destOrd="0" presId="urn:microsoft.com/office/officeart/2005/8/layout/hChevron3"/>
    <dgm:cxn modelId="{8AAFDC55-384B-42CA-A602-374F65E245BD}" type="presParOf" srcId="{72F8DFF7-94B6-4C33-BEA6-259EC25C768A}" destId="{80B2C834-9F0F-44A8-923E-AB41510B5FE2}" srcOrd="8" destOrd="0" presId="urn:microsoft.com/office/officeart/2005/8/layout/hChevron3"/>
  </dgm:cxnLst>
  <dgm:bg/>
  <dgm:whole>
    <a:ln w="19050">
      <a:solidFill>
        <a:schemeClr val="bg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1C2E7E-E746-42B2-AB96-B68861DD5DB9}">
      <dsp:nvSpPr>
        <dsp:cNvPr id="0" name=""/>
        <dsp:cNvSpPr/>
      </dsp:nvSpPr>
      <dsp:spPr>
        <a:xfrm>
          <a:off x="0" y="0"/>
          <a:ext cx="2645351" cy="683820"/>
        </a:xfrm>
        <a:prstGeom prst="homePlate">
          <a:avLst/>
        </a:prstGeom>
        <a:solidFill>
          <a:srgbClr val="0878BE"/>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Nova" panose="020B0504020202020204" pitchFamily="34" charset="0"/>
            </a:rPr>
            <a:t>FALL/WINTER 2025</a:t>
          </a:r>
        </a:p>
      </dsp:txBody>
      <dsp:txXfrm>
        <a:off x="0" y="0"/>
        <a:ext cx="2474396" cy="683820"/>
      </dsp:txXfrm>
    </dsp:sp>
    <dsp:sp modelId="{9F5BBAB8-5E95-421A-B837-CCCF0626B62E}">
      <dsp:nvSpPr>
        <dsp:cNvPr id="0" name=""/>
        <dsp:cNvSpPr/>
      </dsp:nvSpPr>
      <dsp:spPr>
        <a:xfrm>
          <a:off x="2117638" y="0"/>
          <a:ext cx="2645351" cy="683820"/>
        </a:xfrm>
        <a:prstGeom prst="chevron">
          <a:avLst/>
        </a:prstGeom>
        <a:solidFill>
          <a:srgbClr val="0878BE"/>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Nova" panose="020B0504020202020204" pitchFamily="34" charset="0"/>
            </a:rPr>
            <a:t>WINTER /  SPRING 2026</a:t>
          </a:r>
        </a:p>
      </dsp:txBody>
      <dsp:txXfrm>
        <a:off x="2459548" y="0"/>
        <a:ext cx="1961531" cy="683820"/>
      </dsp:txXfrm>
    </dsp:sp>
    <dsp:sp modelId="{9CDB4979-EF93-49AB-8DA7-E6965C70702E}">
      <dsp:nvSpPr>
        <dsp:cNvPr id="0" name=""/>
        <dsp:cNvSpPr/>
      </dsp:nvSpPr>
      <dsp:spPr>
        <a:xfrm>
          <a:off x="4233919" y="0"/>
          <a:ext cx="2645351" cy="683820"/>
        </a:xfrm>
        <a:prstGeom prst="chevron">
          <a:avLst/>
        </a:prstGeom>
        <a:solidFill>
          <a:srgbClr val="0878BE"/>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Nova" panose="020B0504020202020204" pitchFamily="34" charset="0"/>
            </a:rPr>
            <a:t>SPRING 2026</a:t>
          </a:r>
        </a:p>
      </dsp:txBody>
      <dsp:txXfrm>
        <a:off x="4575829" y="0"/>
        <a:ext cx="1961531" cy="683820"/>
      </dsp:txXfrm>
    </dsp:sp>
    <dsp:sp modelId="{9B5203B3-AB3E-4036-9208-2A17B4CEFA4A}">
      <dsp:nvSpPr>
        <dsp:cNvPr id="0" name=""/>
        <dsp:cNvSpPr/>
      </dsp:nvSpPr>
      <dsp:spPr>
        <a:xfrm>
          <a:off x="6350201" y="0"/>
          <a:ext cx="2645351" cy="683820"/>
        </a:xfrm>
        <a:prstGeom prst="chevron">
          <a:avLst/>
        </a:prstGeom>
        <a:solidFill>
          <a:srgbClr val="0878BE"/>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Nova" panose="020B0504020202020204" pitchFamily="34" charset="0"/>
            </a:rPr>
            <a:t>SUMMER 2026</a:t>
          </a:r>
        </a:p>
      </dsp:txBody>
      <dsp:txXfrm>
        <a:off x="6692111" y="0"/>
        <a:ext cx="1961531" cy="683820"/>
      </dsp:txXfrm>
    </dsp:sp>
    <dsp:sp modelId="{80B2C834-9F0F-44A8-923E-AB41510B5FE2}">
      <dsp:nvSpPr>
        <dsp:cNvPr id="0" name=""/>
        <dsp:cNvSpPr/>
      </dsp:nvSpPr>
      <dsp:spPr>
        <a:xfrm>
          <a:off x="8466482" y="0"/>
          <a:ext cx="2645351" cy="683820"/>
        </a:xfrm>
        <a:prstGeom prst="chevron">
          <a:avLst/>
        </a:prstGeom>
        <a:solidFill>
          <a:srgbClr val="0878BE"/>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Nova" panose="020B0504020202020204" pitchFamily="34" charset="0"/>
            </a:rPr>
            <a:t>FALL/ WINTER 2026/2027</a:t>
          </a:r>
        </a:p>
      </dsp:txBody>
      <dsp:txXfrm>
        <a:off x="8808392" y="0"/>
        <a:ext cx="1961531" cy="683820"/>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945B316D-AA14-456D-9978-03F4203F40E3}" type="datetimeFigureOut">
              <a:rPr lang="en-US" smtClean="0"/>
              <a:t>3/11/2026</a:t>
            </a:fld>
            <a:endParaRPr lang="en-US" dirty="0"/>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BC41A647-0778-4598-9A2F-B6856F2519BC}" type="slidenum">
              <a:rPr lang="en-US" smtClean="0"/>
              <a:t>‹#›</a:t>
            </a:fld>
            <a:endParaRPr lang="en-US" dirty="0"/>
          </a:p>
        </p:txBody>
      </p:sp>
    </p:spTree>
    <p:extLst>
      <p:ext uri="{BB962C8B-B14F-4D97-AF65-F5344CB8AC3E}">
        <p14:creationId xmlns:p14="http://schemas.microsoft.com/office/powerpoint/2010/main" val="1985063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41A647-0778-4598-9A2F-B6856F2519BC}" type="slidenum">
              <a:rPr lang="en-US" smtClean="0"/>
              <a:t>2</a:t>
            </a:fld>
            <a:endParaRPr lang="en-US" dirty="0"/>
          </a:p>
        </p:txBody>
      </p:sp>
    </p:spTree>
    <p:extLst>
      <p:ext uri="{BB962C8B-B14F-4D97-AF65-F5344CB8AC3E}">
        <p14:creationId xmlns:p14="http://schemas.microsoft.com/office/powerpoint/2010/main" val="3815378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7">
          <a:extLst>
            <a:ext uri="{FF2B5EF4-FFF2-40B4-BE49-F238E27FC236}">
              <a16:creationId xmlns:a16="http://schemas.microsoft.com/office/drawing/2014/main" id="{F3E40C06-EA56-A1F5-FFE4-F958CA0E6620}"/>
            </a:ext>
          </a:extLst>
        </p:cNvPr>
        <p:cNvGrpSpPr/>
        <p:nvPr/>
      </p:nvGrpSpPr>
      <p:grpSpPr>
        <a:xfrm>
          <a:off x="0" y="0"/>
          <a:ext cx="0" cy="0"/>
          <a:chOff x="0" y="0"/>
          <a:chExt cx="0" cy="0"/>
        </a:xfrm>
      </p:grpSpPr>
      <p:sp>
        <p:nvSpPr>
          <p:cNvPr id="8118" name="Google Shape;8118;g210ac761618_0_2422:notes">
            <a:extLst>
              <a:ext uri="{FF2B5EF4-FFF2-40B4-BE49-F238E27FC236}">
                <a16:creationId xmlns:a16="http://schemas.microsoft.com/office/drawing/2014/main" id="{E032893D-9E47-AB19-86E3-3EB30D6398EC}"/>
              </a:ext>
            </a:extLst>
          </p:cNvPr>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9" name="Google Shape;8119;g210ac761618_0_2422:notes">
            <a:extLst>
              <a:ext uri="{FF2B5EF4-FFF2-40B4-BE49-F238E27FC236}">
                <a16:creationId xmlns:a16="http://schemas.microsoft.com/office/drawing/2014/main" id="{FF18C986-791D-3D82-6B44-8F10DFECA66E}"/>
              </a:ext>
            </a:extLst>
          </p:cNvPr>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endParaRPr dirty="0"/>
          </a:p>
        </p:txBody>
      </p:sp>
    </p:spTree>
    <p:extLst>
      <p:ext uri="{BB962C8B-B14F-4D97-AF65-F5344CB8AC3E}">
        <p14:creationId xmlns:p14="http://schemas.microsoft.com/office/powerpoint/2010/main" val="3856110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7">
          <a:extLst>
            <a:ext uri="{FF2B5EF4-FFF2-40B4-BE49-F238E27FC236}">
              <a16:creationId xmlns:a16="http://schemas.microsoft.com/office/drawing/2014/main" id="{80C040B2-54AA-EA39-D11D-8FE78434CDCB}"/>
            </a:ext>
          </a:extLst>
        </p:cNvPr>
        <p:cNvGrpSpPr/>
        <p:nvPr/>
      </p:nvGrpSpPr>
      <p:grpSpPr>
        <a:xfrm>
          <a:off x="0" y="0"/>
          <a:ext cx="0" cy="0"/>
          <a:chOff x="0" y="0"/>
          <a:chExt cx="0" cy="0"/>
        </a:xfrm>
      </p:grpSpPr>
      <p:sp>
        <p:nvSpPr>
          <p:cNvPr id="8118" name="Google Shape;8118;g210ac761618_0_2422:notes">
            <a:extLst>
              <a:ext uri="{FF2B5EF4-FFF2-40B4-BE49-F238E27FC236}">
                <a16:creationId xmlns:a16="http://schemas.microsoft.com/office/drawing/2014/main" id="{0F6941DD-5CB6-08DA-F0C2-925F921E6567}"/>
              </a:ext>
            </a:extLst>
          </p:cNvPr>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9" name="Google Shape;8119;g210ac761618_0_2422:notes">
            <a:extLst>
              <a:ext uri="{FF2B5EF4-FFF2-40B4-BE49-F238E27FC236}">
                <a16:creationId xmlns:a16="http://schemas.microsoft.com/office/drawing/2014/main" id="{9EB0046D-1E35-1284-0D01-7318D222E126}"/>
              </a:ext>
            </a:extLst>
          </p:cNvPr>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171450" indent="-171450">
              <a:buFont typeface="Arial" panose="020B0604020202020204" pitchFamily="34" charset="0"/>
              <a:buChar char="•"/>
            </a:pPr>
            <a:r>
              <a:rPr lang="en-US" dirty="0"/>
              <a:t>The </a:t>
            </a:r>
            <a:r>
              <a:rPr lang="en-US" b="1" dirty="0"/>
              <a:t>44 Coastal Policies established by the New York State Department of State</a:t>
            </a:r>
            <a:r>
              <a:rPr lang="en-US" dirty="0"/>
              <a:t> </a:t>
            </a:r>
            <a:r>
              <a:rPr lang="en-US" b="1" i="1" u="sng" dirty="0"/>
              <a:t>guide</a:t>
            </a:r>
            <a:r>
              <a:rPr lang="en-US" dirty="0"/>
              <a:t> how waterfront areas are protected, used, and developed – guidance language that advises but does not control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They ensure </a:t>
            </a:r>
            <a:r>
              <a:rPr lang="en-US" b="1" dirty="0"/>
              <a:t>local decisions align with state coastal management goals and essentially create balance between economic development and the preservation of coastal resources</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0" dirty="0"/>
              <a:t>The existing LWRP has 13 policies, the Coastal Management Program has been updated to include 44 policies for coastal areas like Clayton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Local government is responsible for evaluating proposed actions in the WRA to determine whether local actions, including project approvals, are consistent with the coastal policies and purposes described in the LWRP </a:t>
            </a:r>
          </a:p>
          <a:p>
            <a:pPr marL="171450" indent="-171450">
              <a:buFont typeface="Arial" panose="020B0604020202020204" pitchFamily="34" charset="0"/>
              <a:buChar char="•"/>
            </a:pPr>
            <a:r>
              <a:rPr lang="en-US" dirty="0"/>
              <a:t>Fed and state agencies use the coastal policies in LWRP as basis to determine consistency with the policies when undertaking funding decisions or direct actions for proposed projects and activities located in or having effects within the waterfront area. </a:t>
            </a:r>
          </a:p>
          <a:p>
            <a:pPr marL="171450" indent="-171450">
              <a:buFont typeface="Arial" panose="020B0604020202020204" pitchFamily="34" charset="0"/>
              <a:buChar char="•"/>
            </a:pPr>
            <a:r>
              <a:rPr lang="en-US" dirty="0"/>
              <a:t>Applicants for license, permit or other form of approval must certify consistency with the coastal policies.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Consistency Review undertaken for: Direct actions (Army Corp dredging), Authoritative (Army Corp issuing permit for dock), Funding action (HUD providing funding to local govt) </a:t>
            </a:r>
          </a:p>
          <a:p>
            <a:pPr marL="171450" indent="-171450">
              <a:buFont typeface="Arial" panose="020B0604020202020204" pitchFamily="34" charset="0"/>
              <a:buChar char="•"/>
            </a:pPr>
            <a:endParaRPr dirty="0"/>
          </a:p>
        </p:txBody>
      </p:sp>
    </p:spTree>
    <p:extLst>
      <p:ext uri="{BB962C8B-B14F-4D97-AF65-F5344CB8AC3E}">
        <p14:creationId xmlns:p14="http://schemas.microsoft.com/office/powerpoint/2010/main" val="346041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7">
          <a:extLst>
            <a:ext uri="{FF2B5EF4-FFF2-40B4-BE49-F238E27FC236}">
              <a16:creationId xmlns:a16="http://schemas.microsoft.com/office/drawing/2014/main" id="{64A76189-31C9-FB50-2141-FC3791C4BCB0}"/>
            </a:ext>
          </a:extLst>
        </p:cNvPr>
        <p:cNvGrpSpPr/>
        <p:nvPr/>
      </p:nvGrpSpPr>
      <p:grpSpPr>
        <a:xfrm>
          <a:off x="0" y="0"/>
          <a:ext cx="0" cy="0"/>
          <a:chOff x="0" y="0"/>
          <a:chExt cx="0" cy="0"/>
        </a:xfrm>
      </p:grpSpPr>
      <p:sp>
        <p:nvSpPr>
          <p:cNvPr id="8118" name="Google Shape;8118;g210ac761618_0_2422:notes">
            <a:extLst>
              <a:ext uri="{FF2B5EF4-FFF2-40B4-BE49-F238E27FC236}">
                <a16:creationId xmlns:a16="http://schemas.microsoft.com/office/drawing/2014/main" id="{3CCBC16F-482A-0A61-D1C8-62CEE159DE5C}"/>
              </a:ext>
            </a:extLst>
          </p:cNvPr>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9" name="Google Shape;8119;g210ac761618_0_2422:notes">
            <a:extLst>
              <a:ext uri="{FF2B5EF4-FFF2-40B4-BE49-F238E27FC236}">
                <a16:creationId xmlns:a16="http://schemas.microsoft.com/office/drawing/2014/main" id="{76920BD7-ED6C-E544-3F42-5440A2EC388B}"/>
              </a:ext>
            </a:extLst>
          </p:cNvPr>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dirty="0"/>
              <a:t>Keep state language, LWRPS may include language that adds to the explanation from the NYS Coastal Management Program or explains why the policy is not applicable at this time (place after state policy)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dirty="0"/>
              <a:t>In limited cases, can add sub-policies – policies are meant to be general and cover broad range (guidance, not rigid rules)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dirty="0"/>
              <a:t>Any added language should reflect local needs &amp; conditions in the waterfront area – example: geographic area of focus, revitalization or resiliency opportunity, important natural or cultural resources, specific local guidelines – not repeat Section II but connect to a need identified </a:t>
            </a:r>
            <a:r>
              <a:rPr lang="en-US" i="1" dirty="0"/>
              <a:t>based</a:t>
            </a:r>
            <a:r>
              <a:rPr lang="en-US" dirty="0"/>
              <a:t> on Section II analysis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i="1" dirty="0"/>
              <a:t>Any new sub policies add must be implemented by local law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i="1" dirty="0"/>
              <a:t>Should NOT include proposed projects (Section IV)</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US" i="1" dirty="0"/>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i="1" dirty="0"/>
              <a:t>Should NOT include actual text from or references to local legislation (Section V)</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i="1" dirty="0"/>
              <a:t>Local refinement is important to allow LWRP communities to inform Federal and State agencies decision making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indent="-171450">
              <a:buFont typeface="Arial" panose="020B0604020202020204" pitchFamily="34" charset="0"/>
              <a:buChar char="•"/>
            </a:pPr>
            <a:endParaRPr dirty="0"/>
          </a:p>
        </p:txBody>
      </p:sp>
    </p:spTree>
    <p:extLst>
      <p:ext uri="{BB962C8B-B14F-4D97-AF65-F5344CB8AC3E}">
        <p14:creationId xmlns:p14="http://schemas.microsoft.com/office/powerpoint/2010/main" val="3385102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7">
          <a:extLst>
            <a:ext uri="{FF2B5EF4-FFF2-40B4-BE49-F238E27FC236}">
              <a16:creationId xmlns:a16="http://schemas.microsoft.com/office/drawing/2014/main" id="{147B1868-4E9C-F4F6-65BC-3891F6AFF4D5}"/>
            </a:ext>
          </a:extLst>
        </p:cNvPr>
        <p:cNvGrpSpPr/>
        <p:nvPr/>
      </p:nvGrpSpPr>
      <p:grpSpPr>
        <a:xfrm>
          <a:off x="0" y="0"/>
          <a:ext cx="0" cy="0"/>
          <a:chOff x="0" y="0"/>
          <a:chExt cx="0" cy="0"/>
        </a:xfrm>
      </p:grpSpPr>
      <p:sp>
        <p:nvSpPr>
          <p:cNvPr id="8118" name="Google Shape;8118;g210ac761618_0_2422:notes">
            <a:extLst>
              <a:ext uri="{FF2B5EF4-FFF2-40B4-BE49-F238E27FC236}">
                <a16:creationId xmlns:a16="http://schemas.microsoft.com/office/drawing/2014/main" id="{657D43CE-A0E0-E278-6AF7-E0A72D300BFE}"/>
              </a:ext>
            </a:extLst>
          </p:cNvPr>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9" name="Google Shape;8119;g210ac761618_0_2422:notes">
            <a:extLst>
              <a:ext uri="{FF2B5EF4-FFF2-40B4-BE49-F238E27FC236}">
                <a16:creationId xmlns:a16="http://schemas.microsoft.com/office/drawing/2014/main" id="{C426B01C-C500-B044-9ECE-20E848B74F99}"/>
              </a:ext>
            </a:extLst>
          </p:cNvPr>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171450" indent="-171450">
              <a:buFont typeface="Arial" panose="020B0604020202020204" pitchFamily="34" charset="0"/>
              <a:buChar char="•"/>
            </a:pPr>
            <a:r>
              <a:rPr lang="en-US" dirty="0"/>
              <a:t>These policies are organized around 11 topics – development, fish and wildlife, flooding and erosion, recreation, water and air resources, etc.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Policy 1 - Seeks to promote redevelopment of areas that have a previous history of waterfront usage – Clayton example of Frink America Property – now Harbor Hotel</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Policy 2 – limited waterfront space so prioritizes spaces for water-dependent uses and facilities (marina, shipping facilities)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Policy 3 – related to port authority – no port in clayton </a:t>
            </a:r>
            <a:r>
              <a:rPr lang="en-US" dirty="0" err="1"/>
              <a:t>wra</a:t>
            </a:r>
            <a:r>
              <a:rPr lang="en-US" dirty="0"/>
              <a:t> </a:t>
            </a:r>
          </a:p>
        </p:txBody>
      </p:sp>
    </p:spTree>
    <p:extLst>
      <p:ext uri="{BB962C8B-B14F-4D97-AF65-F5344CB8AC3E}">
        <p14:creationId xmlns:p14="http://schemas.microsoft.com/office/powerpoint/2010/main" val="891504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7">
          <a:extLst>
            <a:ext uri="{FF2B5EF4-FFF2-40B4-BE49-F238E27FC236}">
              <a16:creationId xmlns:a16="http://schemas.microsoft.com/office/drawing/2014/main" id="{17240F0B-334F-5C38-9BE3-086542EB9C8F}"/>
            </a:ext>
          </a:extLst>
        </p:cNvPr>
        <p:cNvGrpSpPr/>
        <p:nvPr/>
      </p:nvGrpSpPr>
      <p:grpSpPr>
        <a:xfrm>
          <a:off x="0" y="0"/>
          <a:ext cx="0" cy="0"/>
          <a:chOff x="0" y="0"/>
          <a:chExt cx="0" cy="0"/>
        </a:xfrm>
      </p:grpSpPr>
      <p:sp>
        <p:nvSpPr>
          <p:cNvPr id="8118" name="Google Shape;8118;g210ac761618_0_2422:notes">
            <a:extLst>
              <a:ext uri="{FF2B5EF4-FFF2-40B4-BE49-F238E27FC236}">
                <a16:creationId xmlns:a16="http://schemas.microsoft.com/office/drawing/2014/main" id="{FB5E65A5-D639-A44F-2E6E-7322CE508545}"/>
              </a:ext>
            </a:extLst>
          </p:cNvPr>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9" name="Google Shape;8119;g210ac761618_0_2422:notes">
            <a:extLst>
              <a:ext uri="{FF2B5EF4-FFF2-40B4-BE49-F238E27FC236}">
                <a16:creationId xmlns:a16="http://schemas.microsoft.com/office/drawing/2014/main" id="{F07734B1-3E9A-72A6-B6EF-7F9C226C3C63}"/>
              </a:ext>
            </a:extLst>
          </p:cNvPr>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171450" indent="-171450">
              <a:buFont typeface="Arial" panose="020B0604020202020204" pitchFamily="34" charset="0"/>
              <a:buChar char="•"/>
            </a:pPr>
            <a:r>
              <a:rPr lang="en-US" dirty="0"/>
              <a:t>Policy 4 – shipbuilding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Policy 5 – development costs $, development should not be sited where public services do not exist</a:t>
            </a:r>
          </a:p>
          <a:p>
            <a:pPr marL="171450" indent="-171450">
              <a:buFont typeface="Arial" panose="020B0604020202020204" pitchFamily="34" charset="0"/>
              <a:buChar char="•"/>
            </a:pPr>
            <a:r>
              <a:rPr lang="en-US" dirty="0"/>
              <a:t>Policy 6 - Government agencies should try to </a:t>
            </a:r>
            <a:r>
              <a:rPr lang="en-US" b="1" dirty="0"/>
              <a:t>speed up permit reviews</a:t>
            </a:r>
            <a:r>
              <a:rPr lang="en-US" dirty="0"/>
              <a:t> for projects that are proposed in </a:t>
            </a:r>
            <a:r>
              <a:rPr lang="en-US" b="1" dirty="0"/>
              <a:t>locations where development is appropriate</a:t>
            </a:r>
            <a:r>
              <a:rPr lang="en-US" dirty="0"/>
              <a:t>.</a:t>
            </a:r>
            <a:endParaRPr dirty="0"/>
          </a:p>
        </p:txBody>
      </p:sp>
    </p:spTree>
    <p:extLst>
      <p:ext uri="{BB962C8B-B14F-4D97-AF65-F5344CB8AC3E}">
        <p14:creationId xmlns:p14="http://schemas.microsoft.com/office/powerpoint/2010/main" val="66053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7">
          <a:extLst>
            <a:ext uri="{FF2B5EF4-FFF2-40B4-BE49-F238E27FC236}">
              <a16:creationId xmlns:a16="http://schemas.microsoft.com/office/drawing/2014/main" id="{DB6D182F-8BDD-6E3F-E1C9-41288799EC89}"/>
            </a:ext>
          </a:extLst>
        </p:cNvPr>
        <p:cNvGrpSpPr/>
        <p:nvPr/>
      </p:nvGrpSpPr>
      <p:grpSpPr>
        <a:xfrm>
          <a:off x="0" y="0"/>
          <a:ext cx="0" cy="0"/>
          <a:chOff x="0" y="0"/>
          <a:chExt cx="0" cy="0"/>
        </a:xfrm>
      </p:grpSpPr>
      <p:sp>
        <p:nvSpPr>
          <p:cNvPr id="8118" name="Google Shape;8118;g210ac761618_0_2422:notes">
            <a:extLst>
              <a:ext uri="{FF2B5EF4-FFF2-40B4-BE49-F238E27FC236}">
                <a16:creationId xmlns:a16="http://schemas.microsoft.com/office/drawing/2014/main" id="{D907111D-1C85-2911-31C7-7868B851BCA5}"/>
              </a:ext>
            </a:extLst>
          </p:cNvPr>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9" name="Google Shape;8119;g210ac761618_0_2422:notes">
            <a:extLst>
              <a:ext uri="{FF2B5EF4-FFF2-40B4-BE49-F238E27FC236}">
                <a16:creationId xmlns:a16="http://schemas.microsoft.com/office/drawing/2014/main" id="{96ADD3C1-5A3E-2EBF-CCFE-AD0551B1D226}"/>
              </a:ext>
            </a:extLst>
          </p:cNvPr>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Natural Resource Protection</a:t>
            </a:r>
            <a:r>
              <a:rPr lang="en-US" dirty="0"/>
              <a:t> – Protecting wetlands, habitats, water quality, and scenic resources.</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As part of Section 2, these habitats will be mapped </a:t>
            </a:r>
            <a:r>
              <a:rPr lang="en-US" b="0" dirty="0"/>
              <a:t>– i.e. tern colonies on islands in St. Lawrence; French Creek Marsh </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endParaRPr lang="en-US" b="1" dirty="0"/>
          </a:p>
        </p:txBody>
      </p:sp>
    </p:spTree>
    <p:extLst>
      <p:ext uri="{BB962C8B-B14F-4D97-AF65-F5344CB8AC3E}">
        <p14:creationId xmlns:p14="http://schemas.microsoft.com/office/powerpoint/2010/main" val="200757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7">
          <a:extLst>
            <a:ext uri="{FF2B5EF4-FFF2-40B4-BE49-F238E27FC236}">
              <a16:creationId xmlns:a16="http://schemas.microsoft.com/office/drawing/2014/main" id="{BD964539-0F0E-D02B-8D09-5907892AD46A}"/>
            </a:ext>
          </a:extLst>
        </p:cNvPr>
        <p:cNvGrpSpPr/>
        <p:nvPr/>
      </p:nvGrpSpPr>
      <p:grpSpPr>
        <a:xfrm>
          <a:off x="0" y="0"/>
          <a:ext cx="0" cy="0"/>
          <a:chOff x="0" y="0"/>
          <a:chExt cx="0" cy="0"/>
        </a:xfrm>
      </p:grpSpPr>
      <p:sp>
        <p:nvSpPr>
          <p:cNvPr id="8118" name="Google Shape;8118;g210ac761618_0_2422:notes">
            <a:extLst>
              <a:ext uri="{FF2B5EF4-FFF2-40B4-BE49-F238E27FC236}">
                <a16:creationId xmlns:a16="http://schemas.microsoft.com/office/drawing/2014/main" id="{AEF8DE98-E4AD-B976-6429-D5540A05EFB2}"/>
              </a:ext>
            </a:extLst>
          </p:cNvPr>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9" name="Google Shape;8119;g210ac761618_0_2422:notes">
            <a:extLst>
              <a:ext uri="{FF2B5EF4-FFF2-40B4-BE49-F238E27FC236}">
                <a16:creationId xmlns:a16="http://schemas.microsoft.com/office/drawing/2014/main" id="{446689E4-E18B-A68B-BECB-4BD67D863C6B}"/>
              </a:ext>
            </a:extLst>
          </p:cNvPr>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Policies 11-17 are related to Flooding, Erosion &amp; Resilience</a:t>
            </a:r>
            <a:r>
              <a:rPr lang="en-US" dirty="0"/>
              <a:t> – Reducing risk from flooding, storms, and shoreline erosion; Prioritizes natural protective features for shorelines over structures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Policy 11- don’t proposed buildings or projects in areas vulnerable to flooding and erosion where it will be damaged or someone may be harmed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Policy 13 – when public money is spent (for any type of project anywhere) there should be a cost-benefit analysis showing that the benefit outweighs the cost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Policy 14 – ex. Bridge that causes upstream flooding because of design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Tree>
    <p:extLst>
      <p:ext uri="{BB962C8B-B14F-4D97-AF65-F5344CB8AC3E}">
        <p14:creationId xmlns:p14="http://schemas.microsoft.com/office/powerpoint/2010/main" val="2580178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7">
          <a:extLst>
            <a:ext uri="{FF2B5EF4-FFF2-40B4-BE49-F238E27FC236}">
              <a16:creationId xmlns:a16="http://schemas.microsoft.com/office/drawing/2014/main" id="{768CFD2D-51BA-2FFB-5E95-8B2BA482F424}"/>
            </a:ext>
          </a:extLst>
        </p:cNvPr>
        <p:cNvGrpSpPr/>
        <p:nvPr/>
      </p:nvGrpSpPr>
      <p:grpSpPr>
        <a:xfrm>
          <a:off x="0" y="0"/>
          <a:ext cx="0" cy="0"/>
          <a:chOff x="0" y="0"/>
          <a:chExt cx="0" cy="0"/>
        </a:xfrm>
      </p:grpSpPr>
      <p:sp>
        <p:nvSpPr>
          <p:cNvPr id="8118" name="Google Shape;8118;g210ac761618_0_2422:notes">
            <a:extLst>
              <a:ext uri="{FF2B5EF4-FFF2-40B4-BE49-F238E27FC236}">
                <a16:creationId xmlns:a16="http://schemas.microsoft.com/office/drawing/2014/main" id="{FFEC2FD3-44F4-EC0C-3645-4473AD8734D7}"/>
              </a:ext>
            </a:extLst>
          </p:cNvPr>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9" name="Google Shape;8119;g210ac761618_0_2422:notes">
            <a:extLst>
              <a:ext uri="{FF2B5EF4-FFF2-40B4-BE49-F238E27FC236}">
                <a16:creationId xmlns:a16="http://schemas.microsoft.com/office/drawing/2014/main" id="{B2FCA95E-8AF3-4462-FB25-8767D1F84E67}"/>
              </a:ext>
            </a:extLst>
          </p:cNvPr>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Policy 16 – again, projects using public money should demonstrate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Policy 17 – natural measures before structural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indent="-171450">
              <a:buFont typeface="Arial" panose="020B0604020202020204" pitchFamily="34" charset="0"/>
              <a:buChar char="•"/>
            </a:pPr>
            <a:endParaRPr dirty="0"/>
          </a:p>
        </p:txBody>
      </p:sp>
    </p:spTree>
    <p:extLst>
      <p:ext uri="{BB962C8B-B14F-4D97-AF65-F5344CB8AC3E}">
        <p14:creationId xmlns:p14="http://schemas.microsoft.com/office/powerpoint/2010/main" val="2046825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7">
          <a:extLst>
            <a:ext uri="{FF2B5EF4-FFF2-40B4-BE49-F238E27FC236}">
              <a16:creationId xmlns:a16="http://schemas.microsoft.com/office/drawing/2014/main" id="{7D4A96E9-ADB1-39F7-C30A-B87F5B120021}"/>
            </a:ext>
          </a:extLst>
        </p:cNvPr>
        <p:cNvGrpSpPr/>
        <p:nvPr/>
      </p:nvGrpSpPr>
      <p:grpSpPr>
        <a:xfrm>
          <a:off x="0" y="0"/>
          <a:ext cx="0" cy="0"/>
          <a:chOff x="0" y="0"/>
          <a:chExt cx="0" cy="0"/>
        </a:xfrm>
      </p:grpSpPr>
      <p:sp>
        <p:nvSpPr>
          <p:cNvPr id="8118" name="Google Shape;8118;g210ac761618_0_2422:notes">
            <a:extLst>
              <a:ext uri="{FF2B5EF4-FFF2-40B4-BE49-F238E27FC236}">
                <a16:creationId xmlns:a16="http://schemas.microsoft.com/office/drawing/2014/main" id="{91B98BC0-5A8E-1B55-4C98-F43EFFBF5796}"/>
              </a:ext>
            </a:extLst>
          </p:cNvPr>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9" name="Google Shape;8119;g210ac761618_0_2422:notes">
            <a:extLst>
              <a:ext uri="{FF2B5EF4-FFF2-40B4-BE49-F238E27FC236}">
                <a16:creationId xmlns:a16="http://schemas.microsoft.com/office/drawing/2014/main" id="{641627E5-1F57-76B8-4217-0D970E2875A6}"/>
              </a:ext>
            </a:extLst>
          </p:cNvPr>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171450" indent="-171450">
              <a:buFont typeface="Arial" panose="020B0604020202020204" pitchFamily="34" charset="0"/>
              <a:buChar char="•"/>
            </a:pPr>
            <a:r>
              <a:rPr lang="en-US" dirty="0"/>
              <a:t>Policy 18 - When someone proposes a </a:t>
            </a:r>
            <a:r>
              <a:rPr lang="en-US" b="1" dirty="0"/>
              <a:t>major project along the coast</a:t>
            </a:r>
            <a:r>
              <a:rPr lang="en-US" dirty="0"/>
              <a:t>, decision-makers must carefully evaluate how it affects the </a:t>
            </a:r>
            <a:r>
              <a:rPr lang="en-US" b="1" dirty="0"/>
              <a:t>economy, communities, and natural environment</a:t>
            </a:r>
            <a:r>
              <a:rPr lang="en-US" dirty="0"/>
              <a:t>, and make sure the project follows the protections the State has established for coastal resources.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Policy 20 - If the government owns land along the water, the public should be able to get to it—but the access should be designed so it fits well with neighboring properties and uses – i.e. if there is public property next to a private residence, access might include a small viewing platform or path like the Riverwalk, not a large public beach </a:t>
            </a:r>
            <a:endParaRPr dirty="0"/>
          </a:p>
        </p:txBody>
      </p:sp>
    </p:spTree>
    <p:extLst>
      <p:ext uri="{BB962C8B-B14F-4D97-AF65-F5344CB8AC3E}">
        <p14:creationId xmlns:p14="http://schemas.microsoft.com/office/powerpoint/2010/main" val="7985993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7">
          <a:extLst>
            <a:ext uri="{FF2B5EF4-FFF2-40B4-BE49-F238E27FC236}">
              <a16:creationId xmlns:a16="http://schemas.microsoft.com/office/drawing/2014/main" id="{567886E8-00B7-0259-9142-ED467517B450}"/>
            </a:ext>
          </a:extLst>
        </p:cNvPr>
        <p:cNvGrpSpPr/>
        <p:nvPr/>
      </p:nvGrpSpPr>
      <p:grpSpPr>
        <a:xfrm>
          <a:off x="0" y="0"/>
          <a:ext cx="0" cy="0"/>
          <a:chOff x="0" y="0"/>
          <a:chExt cx="0" cy="0"/>
        </a:xfrm>
      </p:grpSpPr>
      <p:sp>
        <p:nvSpPr>
          <p:cNvPr id="8118" name="Google Shape;8118;g210ac761618_0_2422:notes">
            <a:extLst>
              <a:ext uri="{FF2B5EF4-FFF2-40B4-BE49-F238E27FC236}">
                <a16:creationId xmlns:a16="http://schemas.microsoft.com/office/drawing/2014/main" id="{B50871B3-FD0D-3DBF-A519-7FB0DD4ACB1F}"/>
              </a:ext>
            </a:extLst>
          </p:cNvPr>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9" name="Google Shape;8119;g210ac761618_0_2422:notes">
            <a:extLst>
              <a:ext uri="{FF2B5EF4-FFF2-40B4-BE49-F238E27FC236}">
                <a16:creationId xmlns:a16="http://schemas.microsoft.com/office/drawing/2014/main" id="{D702A0DF-4BD0-7CA8-12BA-0066B205EBE4}"/>
              </a:ext>
            </a:extLst>
          </p:cNvPr>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171450" indent="-171450">
              <a:buFont typeface="Arial" panose="020B0604020202020204" pitchFamily="34" charset="0"/>
              <a:buChar char="•"/>
            </a:pPr>
            <a:r>
              <a:rPr lang="en-US" b="1" dirty="0"/>
              <a:t>Water-Dependent Uses</a:t>
            </a:r>
            <a:r>
              <a:rPr lang="en-US" dirty="0"/>
              <a:t> – Supporting uses that require waterfront locations (marinas, boating, commercial marine activity).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Policy 22 - Waterfront development should include opportunities for people to enjoy the water when it makes sense and doesn’t interfere with the project’s main purpose. Again, Harbor Hotel is a good example – a hotel on the waterfront that includes a public promenade and docks that support boating recreation </a:t>
            </a:r>
            <a:endParaRPr dirty="0"/>
          </a:p>
        </p:txBody>
      </p:sp>
    </p:spTree>
    <p:extLst>
      <p:ext uri="{BB962C8B-B14F-4D97-AF65-F5344CB8AC3E}">
        <p14:creationId xmlns:p14="http://schemas.microsoft.com/office/powerpoint/2010/main" val="2749665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41A647-0778-4598-9A2F-B6856F2519BC}" type="slidenum">
              <a:rPr lang="en-US" smtClean="0"/>
              <a:t>7</a:t>
            </a:fld>
            <a:endParaRPr lang="en-US" dirty="0"/>
          </a:p>
        </p:txBody>
      </p:sp>
    </p:spTree>
    <p:extLst>
      <p:ext uri="{BB962C8B-B14F-4D97-AF65-F5344CB8AC3E}">
        <p14:creationId xmlns:p14="http://schemas.microsoft.com/office/powerpoint/2010/main" val="591413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7">
          <a:extLst>
            <a:ext uri="{FF2B5EF4-FFF2-40B4-BE49-F238E27FC236}">
              <a16:creationId xmlns:a16="http://schemas.microsoft.com/office/drawing/2014/main" id="{ED4ECE05-C344-DE79-7BEA-05CA5D5C521D}"/>
            </a:ext>
          </a:extLst>
        </p:cNvPr>
        <p:cNvGrpSpPr/>
        <p:nvPr/>
      </p:nvGrpSpPr>
      <p:grpSpPr>
        <a:xfrm>
          <a:off x="0" y="0"/>
          <a:ext cx="0" cy="0"/>
          <a:chOff x="0" y="0"/>
          <a:chExt cx="0" cy="0"/>
        </a:xfrm>
      </p:grpSpPr>
      <p:sp>
        <p:nvSpPr>
          <p:cNvPr id="8118" name="Google Shape;8118;g210ac761618_0_2422:notes">
            <a:extLst>
              <a:ext uri="{FF2B5EF4-FFF2-40B4-BE49-F238E27FC236}">
                <a16:creationId xmlns:a16="http://schemas.microsoft.com/office/drawing/2014/main" id="{965B53D6-CD58-0CEE-B3FF-0BC1605EBB94}"/>
              </a:ext>
            </a:extLst>
          </p:cNvPr>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9" name="Google Shape;8119;g210ac761618_0_2422:notes">
            <a:extLst>
              <a:ext uri="{FF2B5EF4-FFF2-40B4-BE49-F238E27FC236}">
                <a16:creationId xmlns:a16="http://schemas.microsoft.com/office/drawing/2014/main" id="{66151EC1-4264-A861-FBDE-D8BCE9C191AA}"/>
              </a:ext>
            </a:extLst>
          </p:cNvPr>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171450" indent="-171450">
              <a:buFont typeface="Arial" panose="020B0604020202020204" pitchFamily="34" charset="0"/>
              <a:buChar char="•"/>
            </a:pPr>
            <a:r>
              <a:rPr lang="en-US" dirty="0"/>
              <a:t>Policies 23-25 – Historic resources need to be protected but should consult with SHPO prior to making decision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i="1" dirty="0"/>
              <a:t>SASS – a SCFWH level of study on scenic areas – used in specific designated SASS areas </a:t>
            </a:r>
          </a:p>
          <a:p>
            <a:pPr marL="171450" indent="-171450">
              <a:buFont typeface="Arial" panose="020B0604020202020204" pitchFamily="34" charset="0"/>
              <a:buChar char="•"/>
            </a:pPr>
            <a:r>
              <a:rPr lang="en-US" i="1" dirty="0"/>
              <a:t>Non-SASS areas – difficult policy to implement without local refinement – a project would need to be out of character for this to be used </a:t>
            </a:r>
          </a:p>
          <a:p>
            <a:pPr marL="171450" indent="-171450">
              <a:buFont typeface="Arial" panose="020B0604020202020204" pitchFamily="34" charset="0"/>
              <a:buChar char="•"/>
            </a:pPr>
            <a:endParaRPr dirty="0"/>
          </a:p>
        </p:txBody>
      </p:sp>
    </p:spTree>
    <p:extLst>
      <p:ext uri="{BB962C8B-B14F-4D97-AF65-F5344CB8AC3E}">
        <p14:creationId xmlns:p14="http://schemas.microsoft.com/office/powerpoint/2010/main" val="7404127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7">
          <a:extLst>
            <a:ext uri="{FF2B5EF4-FFF2-40B4-BE49-F238E27FC236}">
              <a16:creationId xmlns:a16="http://schemas.microsoft.com/office/drawing/2014/main" id="{77AC4172-B308-32E3-0D1D-23654F1862BC}"/>
            </a:ext>
          </a:extLst>
        </p:cNvPr>
        <p:cNvGrpSpPr/>
        <p:nvPr/>
      </p:nvGrpSpPr>
      <p:grpSpPr>
        <a:xfrm>
          <a:off x="0" y="0"/>
          <a:ext cx="0" cy="0"/>
          <a:chOff x="0" y="0"/>
          <a:chExt cx="0" cy="0"/>
        </a:xfrm>
      </p:grpSpPr>
      <p:sp>
        <p:nvSpPr>
          <p:cNvPr id="8118" name="Google Shape;8118;g210ac761618_0_2422:notes">
            <a:extLst>
              <a:ext uri="{FF2B5EF4-FFF2-40B4-BE49-F238E27FC236}">
                <a16:creationId xmlns:a16="http://schemas.microsoft.com/office/drawing/2014/main" id="{DA67BB09-0353-196E-D79A-D01FA3F0BAEB}"/>
              </a:ext>
            </a:extLst>
          </p:cNvPr>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9" name="Google Shape;8119;g210ac761618_0_2422:notes">
            <a:extLst>
              <a:ext uri="{FF2B5EF4-FFF2-40B4-BE49-F238E27FC236}">
                <a16:creationId xmlns:a16="http://schemas.microsoft.com/office/drawing/2014/main" id="{2D13128E-C0BC-812E-101E-085F122539A3}"/>
              </a:ext>
            </a:extLst>
          </p:cNvPr>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Font typeface="Arial" panose="020B0604020202020204" pitchFamily="34" charset="0"/>
              <a:buNone/>
            </a:pPr>
            <a:r>
              <a:rPr lang="en-US" dirty="0"/>
              <a:t>Policy 29 – about balancing new offshore development – like wind or other uses - with existing industries and environmental protection so that they do not crowd out or damage existing maritime industries (shipping or fishing), recreation, or important fish and wildlife ecosystems </a:t>
            </a:r>
            <a:endParaRPr dirty="0"/>
          </a:p>
        </p:txBody>
      </p:sp>
    </p:spTree>
    <p:extLst>
      <p:ext uri="{BB962C8B-B14F-4D97-AF65-F5344CB8AC3E}">
        <p14:creationId xmlns:p14="http://schemas.microsoft.com/office/powerpoint/2010/main" val="596377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7">
          <a:extLst>
            <a:ext uri="{FF2B5EF4-FFF2-40B4-BE49-F238E27FC236}">
              <a16:creationId xmlns:a16="http://schemas.microsoft.com/office/drawing/2014/main" id="{43F51E7B-AAB8-8C58-416A-C2E9E2837D74}"/>
            </a:ext>
          </a:extLst>
        </p:cNvPr>
        <p:cNvGrpSpPr/>
        <p:nvPr/>
      </p:nvGrpSpPr>
      <p:grpSpPr>
        <a:xfrm>
          <a:off x="0" y="0"/>
          <a:ext cx="0" cy="0"/>
          <a:chOff x="0" y="0"/>
          <a:chExt cx="0" cy="0"/>
        </a:xfrm>
      </p:grpSpPr>
      <p:sp>
        <p:nvSpPr>
          <p:cNvPr id="8118" name="Google Shape;8118;g210ac761618_0_2422:notes">
            <a:extLst>
              <a:ext uri="{FF2B5EF4-FFF2-40B4-BE49-F238E27FC236}">
                <a16:creationId xmlns:a16="http://schemas.microsoft.com/office/drawing/2014/main" id="{46DE42CB-7B90-0F4A-8EC5-47AEF68AD6AE}"/>
              </a:ext>
            </a:extLst>
          </p:cNvPr>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9" name="Google Shape;8119;g210ac761618_0_2422:notes">
            <a:extLst>
              <a:ext uri="{FF2B5EF4-FFF2-40B4-BE49-F238E27FC236}">
                <a16:creationId xmlns:a16="http://schemas.microsoft.com/office/drawing/2014/main" id="{365113C7-079C-8BA5-57B5-FECE5AAC4286}"/>
              </a:ext>
            </a:extLst>
          </p:cNvPr>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Font typeface="Arial" panose="020B0604020202020204" pitchFamily="34" charset="0"/>
              <a:buNone/>
            </a:pPr>
            <a:r>
              <a:rPr lang="en-US" dirty="0"/>
              <a:t>Policies 30 – 42 are related to water and air resources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Policy 31 - “Water quality decisions consider coastal policies and local waterfront plans, and polluted waters may limit future development.”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Policy 32 - This policy encourages </a:t>
            </a:r>
            <a:r>
              <a:rPr lang="en-US" b="1" dirty="0"/>
              <a:t>smaller communities to use less expensive, modern wastewater solutions instead of building very costly centralized sewer systems</a:t>
            </a:r>
            <a:r>
              <a:rPr lang="en-US" dirty="0"/>
              <a:t> when their tax base cannot support the cost. – like a shared septic system for example. </a:t>
            </a:r>
            <a:endParaRPr dirty="0"/>
          </a:p>
        </p:txBody>
      </p:sp>
    </p:spTree>
    <p:extLst>
      <p:ext uri="{BB962C8B-B14F-4D97-AF65-F5344CB8AC3E}">
        <p14:creationId xmlns:p14="http://schemas.microsoft.com/office/powerpoint/2010/main" val="600792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7">
          <a:extLst>
            <a:ext uri="{FF2B5EF4-FFF2-40B4-BE49-F238E27FC236}">
              <a16:creationId xmlns:a16="http://schemas.microsoft.com/office/drawing/2014/main" id="{4FB5F904-F064-8148-30BE-58A67C5E9501}"/>
            </a:ext>
          </a:extLst>
        </p:cNvPr>
        <p:cNvGrpSpPr/>
        <p:nvPr/>
      </p:nvGrpSpPr>
      <p:grpSpPr>
        <a:xfrm>
          <a:off x="0" y="0"/>
          <a:ext cx="0" cy="0"/>
          <a:chOff x="0" y="0"/>
          <a:chExt cx="0" cy="0"/>
        </a:xfrm>
      </p:grpSpPr>
      <p:sp>
        <p:nvSpPr>
          <p:cNvPr id="8118" name="Google Shape;8118;g210ac761618_0_2422:notes">
            <a:extLst>
              <a:ext uri="{FF2B5EF4-FFF2-40B4-BE49-F238E27FC236}">
                <a16:creationId xmlns:a16="http://schemas.microsoft.com/office/drawing/2014/main" id="{2F72B566-4FE2-5E24-B8FC-BCD48CD66B9B}"/>
              </a:ext>
            </a:extLst>
          </p:cNvPr>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9" name="Google Shape;8119;g210ac761618_0_2422:notes">
            <a:extLst>
              <a:ext uri="{FF2B5EF4-FFF2-40B4-BE49-F238E27FC236}">
                <a16:creationId xmlns:a16="http://schemas.microsoft.com/office/drawing/2014/main" id="{879A65D0-4BAD-BDC1-A686-9187283FC470}"/>
              </a:ext>
            </a:extLst>
          </p:cNvPr>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Font typeface="Arial" panose="020B0604020202020204" pitchFamily="34" charset="0"/>
              <a:buNone/>
            </a:pPr>
            <a:endParaRPr dirty="0"/>
          </a:p>
        </p:txBody>
      </p:sp>
    </p:spTree>
    <p:extLst>
      <p:ext uri="{BB962C8B-B14F-4D97-AF65-F5344CB8AC3E}">
        <p14:creationId xmlns:p14="http://schemas.microsoft.com/office/powerpoint/2010/main" val="18187389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7">
          <a:extLst>
            <a:ext uri="{FF2B5EF4-FFF2-40B4-BE49-F238E27FC236}">
              <a16:creationId xmlns:a16="http://schemas.microsoft.com/office/drawing/2014/main" id="{C25033C0-53B5-C5C0-03E9-EBD3978B3005}"/>
            </a:ext>
          </a:extLst>
        </p:cNvPr>
        <p:cNvGrpSpPr/>
        <p:nvPr/>
      </p:nvGrpSpPr>
      <p:grpSpPr>
        <a:xfrm>
          <a:off x="0" y="0"/>
          <a:ext cx="0" cy="0"/>
          <a:chOff x="0" y="0"/>
          <a:chExt cx="0" cy="0"/>
        </a:xfrm>
      </p:grpSpPr>
      <p:sp>
        <p:nvSpPr>
          <p:cNvPr id="8118" name="Google Shape;8118;g210ac761618_0_2422:notes">
            <a:extLst>
              <a:ext uri="{FF2B5EF4-FFF2-40B4-BE49-F238E27FC236}">
                <a16:creationId xmlns:a16="http://schemas.microsoft.com/office/drawing/2014/main" id="{13D470A1-B20F-10D9-9243-7254CCFD860D}"/>
              </a:ext>
            </a:extLst>
          </p:cNvPr>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9" name="Google Shape;8119;g210ac761618_0_2422:notes">
            <a:extLst>
              <a:ext uri="{FF2B5EF4-FFF2-40B4-BE49-F238E27FC236}">
                <a16:creationId xmlns:a16="http://schemas.microsoft.com/office/drawing/2014/main" id="{8C2097B7-6294-DBC5-033B-0D20DE91F2ED}"/>
              </a:ext>
            </a:extLst>
          </p:cNvPr>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Font typeface="Arial" panose="020B0604020202020204" pitchFamily="34" charset="0"/>
              <a:buNone/>
            </a:pPr>
            <a:r>
              <a:rPr lang="en-US" dirty="0"/>
              <a:t>Policy 38 - Protect drinking water sources and ensure there is enough clean water for communities</a:t>
            </a:r>
            <a:endParaRPr dirty="0"/>
          </a:p>
        </p:txBody>
      </p:sp>
    </p:spTree>
    <p:extLst>
      <p:ext uri="{BB962C8B-B14F-4D97-AF65-F5344CB8AC3E}">
        <p14:creationId xmlns:p14="http://schemas.microsoft.com/office/powerpoint/2010/main" val="30482584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7">
          <a:extLst>
            <a:ext uri="{FF2B5EF4-FFF2-40B4-BE49-F238E27FC236}">
              <a16:creationId xmlns:a16="http://schemas.microsoft.com/office/drawing/2014/main" id="{B6327874-E6B9-7590-3337-2C4497F1A5B1}"/>
            </a:ext>
          </a:extLst>
        </p:cNvPr>
        <p:cNvGrpSpPr/>
        <p:nvPr/>
      </p:nvGrpSpPr>
      <p:grpSpPr>
        <a:xfrm>
          <a:off x="0" y="0"/>
          <a:ext cx="0" cy="0"/>
          <a:chOff x="0" y="0"/>
          <a:chExt cx="0" cy="0"/>
        </a:xfrm>
      </p:grpSpPr>
      <p:sp>
        <p:nvSpPr>
          <p:cNvPr id="8118" name="Google Shape;8118;g210ac761618_0_2422:notes">
            <a:extLst>
              <a:ext uri="{FF2B5EF4-FFF2-40B4-BE49-F238E27FC236}">
                <a16:creationId xmlns:a16="http://schemas.microsoft.com/office/drawing/2014/main" id="{AC026F75-98C8-3EC5-CF85-A4520C58D8CE}"/>
              </a:ext>
            </a:extLst>
          </p:cNvPr>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9" name="Google Shape;8119;g210ac761618_0_2422:notes">
            <a:extLst>
              <a:ext uri="{FF2B5EF4-FFF2-40B4-BE49-F238E27FC236}">
                <a16:creationId xmlns:a16="http://schemas.microsoft.com/office/drawing/2014/main" id="{65F8E0D4-2B0A-F21E-4475-750E72742E32}"/>
              </a:ext>
            </a:extLst>
          </p:cNvPr>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Policy 40 - Industrial and power plant wastewater must </a:t>
            </a:r>
            <a:r>
              <a:rPr lang="en-US" b="1" dirty="0"/>
              <a:t>meet water quality rules and not harm aquatic life</a:t>
            </a:r>
            <a:r>
              <a:rPr lang="en-US" dirty="0"/>
              <a:t>.</a:t>
            </a:r>
          </a:p>
          <a:p>
            <a:pPr marL="0" indent="0">
              <a:buFont typeface="Arial" panose="020B0604020202020204" pitchFamily="34" charset="0"/>
              <a:buNone/>
            </a:pPr>
            <a:endParaRPr dirty="0"/>
          </a:p>
        </p:txBody>
      </p:sp>
    </p:spTree>
    <p:extLst>
      <p:ext uri="{BB962C8B-B14F-4D97-AF65-F5344CB8AC3E}">
        <p14:creationId xmlns:p14="http://schemas.microsoft.com/office/powerpoint/2010/main" val="30164765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7">
          <a:extLst>
            <a:ext uri="{FF2B5EF4-FFF2-40B4-BE49-F238E27FC236}">
              <a16:creationId xmlns:a16="http://schemas.microsoft.com/office/drawing/2014/main" id="{688CBBCD-6318-4221-C80A-FB67B9FA4DBB}"/>
            </a:ext>
          </a:extLst>
        </p:cNvPr>
        <p:cNvGrpSpPr/>
        <p:nvPr/>
      </p:nvGrpSpPr>
      <p:grpSpPr>
        <a:xfrm>
          <a:off x="0" y="0"/>
          <a:ext cx="0" cy="0"/>
          <a:chOff x="0" y="0"/>
          <a:chExt cx="0" cy="0"/>
        </a:xfrm>
      </p:grpSpPr>
      <p:sp>
        <p:nvSpPr>
          <p:cNvPr id="8118" name="Google Shape;8118;g210ac761618_0_2422:notes">
            <a:extLst>
              <a:ext uri="{FF2B5EF4-FFF2-40B4-BE49-F238E27FC236}">
                <a16:creationId xmlns:a16="http://schemas.microsoft.com/office/drawing/2014/main" id="{11701DC7-322F-C8B0-5A54-D470BFBB797C}"/>
              </a:ext>
            </a:extLst>
          </p:cNvPr>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9" name="Google Shape;8119;g210ac761618_0_2422:notes">
            <a:extLst>
              <a:ext uri="{FF2B5EF4-FFF2-40B4-BE49-F238E27FC236}">
                <a16:creationId xmlns:a16="http://schemas.microsoft.com/office/drawing/2014/main" id="{38562D6D-4047-BAA3-93DF-4C4467A5A212}"/>
              </a:ext>
            </a:extLst>
          </p:cNvPr>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0" indent="0">
              <a:buFont typeface="Arial" panose="020B0604020202020204" pitchFamily="34" charset="0"/>
              <a:buNone/>
            </a:pPr>
            <a:r>
              <a:rPr lang="en-US" dirty="0"/>
              <a:t>Policy 42 – If the state takes action related to classifying and regulating land uses to comply with Clean Air Act, it must comply with coastal management policies </a:t>
            </a:r>
            <a:endParaRPr dirty="0"/>
          </a:p>
        </p:txBody>
      </p:sp>
    </p:spTree>
    <p:extLst>
      <p:ext uri="{BB962C8B-B14F-4D97-AF65-F5344CB8AC3E}">
        <p14:creationId xmlns:p14="http://schemas.microsoft.com/office/powerpoint/2010/main" val="25353106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41A647-0778-4598-9A2F-B6856F2519BC}" type="slidenum">
              <a:rPr lang="en-US" smtClean="0"/>
              <a:t>34</a:t>
            </a:fld>
            <a:endParaRPr lang="en-US" dirty="0"/>
          </a:p>
        </p:txBody>
      </p:sp>
    </p:spTree>
    <p:extLst>
      <p:ext uri="{BB962C8B-B14F-4D97-AF65-F5344CB8AC3E}">
        <p14:creationId xmlns:p14="http://schemas.microsoft.com/office/powerpoint/2010/main" val="324814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7">
          <a:extLst>
            <a:ext uri="{FF2B5EF4-FFF2-40B4-BE49-F238E27FC236}">
              <a16:creationId xmlns:a16="http://schemas.microsoft.com/office/drawing/2014/main" id="{E9057595-1EF6-5502-89F3-CB1455CB2C1A}"/>
            </a:ext>
          </a:extLst>
        </p:cNvPr>
        <p:cNvGrpSpPr/>
        <p:nvPr/>
      </p:nvGrpSpPr>
      <p:grpSpPr>
        <a:xfrm>
          <a:off x="0" y="0"/>
          <a:ext cx="0" cy="0"/>
          <a:chOff x="0" y="0"/>
          <a:chExt cx="0" cy="0"/>
        </a:xfrm>
      </p:grpSpPr>
      <p:sp>
        <p:nvSpPr>
          <p:cNvPr id="8118" name="Google Shape;8118;g210ac761618_0_2422:notes">
            <a:extLst>
              <a:ext uri="{FF2B5EF4-FFF2-40B4-BE49-F238E27FC236}">
                <a16:creationId xmlns:a16="http://schemas.microsoft.com/office/drawing/2014/main" id="{936E647C-3A04-F065-1459-CA0AFE20CA9D}"/>
              </a:ext>
            </a:extLst>
          </p:cNvPr>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9" name="Google Shape;8119;g210ac761618_0_2422:notes">
            <a:extLst>
              <a:ext uri="{FF2B5EF4-FFF2-40B4-BE49-F238E27FC236}">
                <a16:creationId xmlns:a16="http://schemas.microsoft.com/office/drawing/2014/main" id="{32BFBDA0-602D-07C6-8B78-259522E73CC8}"/>
              </a:ext>
            </a:extLst>
          </p:cNvPr>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Where might the community want </a:t>
            </a:r>
            <a:r>
              <a:rPr lang="en-US" b="1" dirty="0"/>
              <a:t>stronger guidance or protections</a:t>
            </a:r>
            <a:r>
              <a:rPr lang="en-US" dirty="0"/>
              <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i.e. Brookhaven N Shore LWRP – LI Sound with many bays that have water quality issues so those specific bays are noted in policies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indent="-171450">
              <a:buFont typeface="Arial" panose="020B0604020202020204" pitchFamily="34" charset="0"/>
              <a:buChar char="•"/>
            </a:pPr>
            <a:r>
              <a:rPr lang="en-US" dirty="0"/>
              <a:t>WAC role: </a:t>
            </a:r>
          </a:p>
          <a:p>
            <a:pPr marL="628650" lvl="1" indent="-171450">
              <a:buFont typeface="Arial" panose="020B0604020202020204" pitchFamily="34" charset="0"/>
              <a:buChar char="•"/>
            </a:pPr>
            <a:r>
              <a:rPr lang="en-US" dirty="0"/>
              <a:t>Identify </a:t>
            </a:r>
            <a:r>
              <a:rPr lang="en-US" b="1" dirty="0"/>
              <a:t>priority waterfront issues and opportunities – as we collect public input we will compile and summarize that for the committee to use in identifying issues and opportunities </a:t>
            </a:r>
            <a:endParaRPr lang="en-US" dirty="0"/>
          </a:p>
          <a:p>
            <a:pPr marL="628650" lvl="1" indent="-171450">
              <a:buFont typeface="Arial" panose="020B0604020202020204" pitchFamily="34" charset="0"/>
              <a:buChar char="•"/>
            </a:pPr>
            <a:r>
              <a:rPr lang="en-US" dirty="0"/>
              <a:t>Ensure the LWRP reflects </a:t>
            </a:r>
            <a:r>
              <a:rPr lang="en-US" b="1" dirty="0"/>
              <a:t>community values and long-term goals</a:t>
            </a:r>
            <a:r>
              <a:rPr lang="en-US" dirty="0"/>
              <a:t>.</a:t>
            </a:r>
          </a:p>
          <a:p>
            <a:pPr marL="171450" indent="-171450">
              <a:buFont typeface="Arial" panose="020B0604020202020204" pitchFamily="34" charset="0"/>
              <a:buChar char="•"/>
            </a:pPr>
            <a:endParaRPr dirty="0"/>
          </a:p>
        </p:txBody>
      </p:sp>
    </p:spTree>
    <p:extLst>
      <p:ext uri="{BB962C8B-B14F-4D97-AF65-F5344CB8AC3E}">
        <p14:creationId xmlns:p14="http://schemas.microsoft.com/office/powerpoint/2010/main" val="42656806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7">
          <a:extLst>
            <a:ext uri="{FF2B5EF4-FFF2-40B4-BE49-F238E27FC236}">
              <a16:creationId xmlns:a16="http://schemas.microsoft.com/office/drawing/2014/main" id="{87D69778-92CD-70BE-77D2-2FC24338D3A5}"/>
            </a:ext>
          </a:extLst>
        </p:cNvPr>
        <p:cNvGrpSpPr/>
        <p:nvPr/>
      </p:nvGrpSpPr>
      <p:grpSpPr>
        <a:xfrm>
          <a:off x="0" y="0"/>
          <a:ext cx="0" cy="0"/>
          <a:chOff x="0" y="0"/>
          <a:chExt cx="0" cy="0"/>
        </a:xfrm>
      </p:grpSpPr>
      <p:sp>
        <p:nvSpPr>
          <p:cNvPr id="8118" name="Google Shape;8118;g210ac761618_0_2422:notes">
            <a:extLst>
              <a:ext uri="{FF2B5EF4-FFF2-40B4-BE49-F238E27FC236}">
                <a16:creationId xmlns:a16="http://schemas.microsoft.com/office/drawing/2014/main" id="{ED583CB4-3A55-9873-4799-EFB7F48CAA03}"/>
              </a:ext>
            </a:extLst>
          </p:cNvPr>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9" name="Google Shape;8119;g210ac761618_0_2422:notes">
            <a:extLst>
              <a:ext uri="{FF2B5EF4-FFF2-40B4-BE49-F238E27FC236}">
                <a16:creationId xmlns:a16="http://schemas.microsoft.com/office/drawing/2014/main" id="{2555AEA1-951F-1C70-EA08-E0FCB3205E5F}"/>
              </a:ext>
            </a:extLst>
          </p:cNvPr>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171450" indent="-171450">
              <a:buFont typeface="Arial" panose="020B0604020202020204" pitchFamily="34" charset="0"/>
              <a:buChar char="•"/>
            </a:pPr>
            <a:r>
              <a:rPr lang="en-US" dirty="0"/>
              <a:t>Unique visitors to website so far - </a:t>
            </a:r>
            <a:endParaRPr dirty="0"/>
          </a:p>
        </p:txBody>
      </p:sp>
    </p:spTree>
    <p:extLst>
      <p:ext uri="{BB962C8B-B14F-4D97-AF65-F5344CB8AC3E}">
        <p14:creationId xmlns:p14="http://schemas.microsoft.com/office/powerpoint/2010/main" val="625365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41A647-0778-4598-9A2F-B6856F2519BC}" type="slidenum">
              <a:rPr lang="en-US" smtClean="0"/>
              <a:t>8</a:t>
            </a:fld>
            <a:endParaRPr lang="en-US" dirty="0"/>
          </a:p>
        </p:txBody>
      </p:sp>
    </p:spTree>
    <p:extLst>
      <p:ext uri="{BB962C8B-B14F-4D97-AF65-F5344CB8AC3E}">
        <p14:creationId xmlns:p14="http://schemas.microsoft.com/office/powerpoint/2010/main" val="4350511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3"/>
        <p:cNvGrpSpPr/>
        <p:nvPr/>
      </p:nvGrpSpPr>
      <p:grpSpPr>
        <a:xfrm>
          <a:off x="0" y="0"/>
          <a:ext cx="0" cy="0"/>
          <a:chOff x="0" y="0"/>
          <a:chExt cx="0" cy="0"/>
        </a:xfrm>
      </p:grpSpPr>
      <p:sp>
        <p:nvSpPr>
          <p:cNvPr id="8884" name="Google Shape;8884;g2211ead3398_1_200: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5" name="Google Shape;8885;g2211ead3398_1_200:notes"/>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7">
          <a:extLst>
            <a:ext uri="{FF2B5EF4-FFF2-40B4-BE49-F238E27FC236}">
              <a16:creationId xmlns:a16="http://schemas.microsoft.com/office/drawing/2014/main" id="{A9DC1A29-AC6D-3C16-6C70-2B5975C82C59}"/>
            </a:ext>
          </a:extLst>
        </p:cNvPr>
        <p:cNvGrpSpPr/>
        <p:nvPr/>
      </p:nvGrpSpPr>
      <p:grpSpPr>
        <a:xfrm>
          <a:off x="0" y="0"/>
          <a:ext cx="0" cy="0"/>
          <a:chOff x="0" y="0"/>
          <a:chExt cx="0" cy="0"/>
        </a:xfrm>
      </p:grpSpPr>
      <p:sp>
        <p:nvSpPr>
          <p:cNvPr id="8118" name="Google Shape;8118;g210ac761618_0_2422:notes">
            <a:extLst>
              <a:ext uri="{FF2B5EF4-FFF2-40B4-BE49-F238E27FC236}">
                <a16:creationId xmlns:a16="http://schemas.microsoft.com/office/drawing/2014/main" id="{C06A7791-6BC1-2C34-B524-0891B0ABD984}"/>
              </a:ext>
            </a:extLst>
          </p:cNvPr>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9" name="Google Shape;8119;g210ac761618_0_2422:notes">
            <a:extLst>
              <a:ext uri="{FF2B5EF4-FFF2-40B4-BE49-F238E27FC236}">
                <a16:creationId xmlns:a16="http://schemas.microsoft.com/office/drawing/2014/main" id="{101B64B4-0A64-A582-8FF3-CD1CF6C80BAA}"/>
              </a:ext>
            </a:extLst>
          </p:cNvPr>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endParaRPr dirty="0"/>
          </a:p>
        </p:txBody>
      </p:sp>
    </p:spTree>
    <p:extLst>
      <p:ext uri="{BB962C8B-B14F-4D97-AF65-F5344CB8AC3E}">
        <p14:creationId xmlns:p14="http://schemas.microsoft.com/office/powerpoint/2010/main" val="3866102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7">
          <a:extLst>
            <a:ext uri="{FF2B5EF4-FFF2-40B4-BE49-F238E27FC236}">
              <a16:creationId xmlns:a16="http://schemas.microsoft.com/office/drawing/2014/main" id="{B760E7C9-9555-8C48-72DF-712A7D043C1B}"/>
            </a:ext>
          </a:extLst>
        </p:cNvPr>
        <p:cNvGrpSpPr/>
        <p:nvPr/>
      </p:nvGrpSpPr>
      <p:grpSpPr>
        <a:xfrm>
          <a:off x="0" y="0"/>
          <a:ext cx="0" cy="0"/>
          <a:chOff x="0" y="0"/>
          <a:chExt cx="0" cy="0"/>
        </a:xfrm>
      </p:grpSpPr>
      <p:sp>
        <p:nvSpPr>
          <p:cNvPr id="8118" name="Google Shape;8118;g210ac761618_0_2422:notes">
            <a:extLst>
              <a:ext uri="{FF2B5EF4-FFF2-40B4-BE49-F238E27FC236}">
                <a16:creationId xmlns:a16="http://schemas.microsoft.com/office/drawing/2014/main" id="{E414C315-950E-4D36-9760-AC7C4AE491BD}"/>
              </a:ext>
            </a:extLst>
          </p:cNvPr>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9" name="Google Shape;8119;g210ac761618_0_2422:notes">
            <a:extLst>
              <a:ext uri="{FF2B5EF4-FFF2-40B4-BE49-F238E27FC236}">
                <a16:creationId xmlns:a16="http://schemas.microsoft.com/office/drawing/2014/main" id="{C446AC8E-8BF3-A2A6-24ED-37987C457078}"/>
              </a:ext>
            </a:extLst>
          </p:cNvPr>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endParaRPr dirty="0"/>
          </a:p>
        </p:txBody>
      </p:sp>
    </p:spTree>
    <p:extLst>
      <p:ext uri="{BB962C8B-B14F-4D97-AF65-F5344CB8AC3E}">
        <p14:creationId xmlns:p14="http://schemas.microsoft.com/office/powerpoint/2010/main" val="2489572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7">
          <a:extLst>
            <a:ext uri="{FF2B5EF4-FFF2-40B4-BE49-F238E27FC236}">
              <a16:creationId xmlns:a16="http://schemas.microsoft.com/office/drawing/2014/main" id="{CAF790F1-BC10-E93E-361A-2F45B2F9F33F}"/>
            </a:ext>
          </a:extLst>
        </p:cNvPr>
        <p:cNvGrpSpPr/>
        <p:nvPr/>
      </p:nvGrpSpPr>
      <p:grpSpPr>
        <a:xfrm>
          <a:off x="0" y="0"/>
          <a:ext cx="0" cy="0"/>
          <a:chOff x="0" y="0"/>
          <a:chExt cx="0" cy="0"/>
        </a:xfrm>
      </p:grpSpPr>
      <p:sp>
        <p:nvSpPr>
          <p:cNvPr id="8118" name="Google Shape;8118;g210ac761618_0_2422:notes">
            <a:extLst>
              <a:ext uri="{FF2B5EF4-FFF2-40B4-BE49-F238E27FC236}">
                <a16:creationId xmlns:a16="http://schemas.microsoft.com/office/drawing/2014/main" id="{BD3AC23B-D49E-D249-695F-4EDC17C31ED8}"/>
              </a:ext>
            </a:extLst>
          </p:cNvPr>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9" name="Google Shape;8119;g210ac761618_0_2422:notes">
            <a:extLst>
              <a:ext uri="{FF2B5EF4-FFF2-40B4-BE49-F238E27FC236}">
                <a16:creationId xmlns:a16="http://schemas.microsoft.com/office/drawing/2014/main" id="{848C63FD-008A-27DB-D83E-DA5152994F44}"/>
              </a:ext>
            </a:extLst>
          </p:cNvPr>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r>
              <a:rPr lang="en-US" dirty="0"/>
              <a:t>Public comment on this board was limited on this board but when they got to mapping station there was more conversation that was captured </a:t>
            </a:r>
          </a:p>
          <a:p>
            <a:r>
              <a:rPr lang="en-US" dirty="0"/>
              <a:t>This is why we have multiple stations and ways for the public to interact and provide input </a:t>
            </a:r>
            <a:endParaRPr dirty="0"/>
          </a:p>
        </p:txBody>
      </p:sp>
    </p:spTree>
    <p:extLst>
      <p:ext uri="{BB962C8B-B14F-4D97-AF65-F5344CB8AC3E}">
        <p14:creationId xmlns:p14="http://schemas.microsoft.com/office/powerpoint/2010/main" val="2297409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7">
          <a:extLst>
            <a:ext uri="{FF2B5EF4-FFF2-40B4-BE49-F238E27FC236}">
              <a16:creationId xmlns:a16="http://schemas.microsoft.com/office/drawing/2014/main" id="{72D71BBB-10BB-B4A1-4B8E-DA2F903D6022}"/>
            </a:ext>
          </a:extLst>
        </p:cNvPr>
        <p:cNvGrpSpPr/>
        <p:nvPr/>
      </p:nvGrpSpPr>
      <p:grpSpPr>
        <a:xfrm>
          <a:off x="0" y="0"/>
          <a:ext cx="0" cy="0"/>
          <a:chOff x="0" y="0"/>
          <a:chExt cx="0" cy="0"/>
        </a:xfrm>
      </p:grpSpPr>
      <p:sp>
        <p:nvSpPr>
          <p:cNvPr id="8118" name="Google Shape;8118;g210ac761618_0_2422:notes">
            <a:extLst>
              <a:ext uri="{FF2B5EF4-FFF2-40B4-BE49-F238E27FC236}">
                <a16:creationId xmlns:a16="http://schemas.microsoft.com/office/drawing/2014/main" id="{A52B4B06-4267-2957-8F83-4C114208421E}"/>
              </a:ext>
            </a:extLst>
          </p:cNvPr>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9" name="Google Shape;8119;g210ac761618_0_2422:notes">
            <a:extLst>
              <a:ext uri="{FF2B5EF4-FFF2-40B4-BE49-F238E27FC236}">
                <a16:creationId xmlns:a16="http://schemas.microsoft.com/office/drawing/2014/main" id="{90A87FFC-3146-7964-81C3-7FB7C05D6E17}"/>
              </a:ext>
            </a:extLst>
          </p:cNvPr>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342900" indent="-342900" eaLnBrk="0" fontAlgn="base" hangingPunct="0">
              <a:lnSpc>
                <a:spcPct val="150000"/>
              </a:lnSpc>
              <a:spcBef>
                <a:spcPct val="0"/>
              </a:spcBef>
              <a:spcAft>
                <a:spcPct val="0"/>
              </a:spcAft>
              <a:buSzTx/>
            </a:pPr>
            <a:r>
              <a:rPr lang="en-US" altLang="en-US" sz="1200" b="1" dirty="0">
                <a:latin typeface="Arial" panose="020B0604020202020204" pitchFamily="34" charset="0"/>
              </a:rPr>
              <a:t>Expand walking &amp; biking:</a:t>
            </a:r>
            <a:r>
              <a:rPr lang="en-US" altLang="en-US" sz="1200" dirty="0">
                <a:latin typeface="Arial" panose="020B0604020202020204" pitchFamily="34" charset="0"/>
              </a:rPr>
              <a:t> Improve walkability beyond the Riverwalk, repair sidewalks, add bike connections, and explore indoor walking options.</a:t>
            </a:r>
          </a:p>
          <a:p>
            <a:pPr marL="342900" indent="-342900" eaLnBrk="0" fontAlgn="base" hangingPunct="0">
              <a:lnSpc>
                <a:spcPct val="150000"/>
              </a:lnSpc>
              <a:spcBef>
                <a:spcPct val="0"/>
              </a:spcBef>
              <a:spcAft>
                <a:spcPct val="0"/>
              </a:spcAft>
              <a:buSzTx/>
            </a:pPr>
            <a:r>
              <a:rPr lang="en-US" altLang="en-US" sz="1200" b="1" dirty="0">
                <a:latin typeface="Arial" panose="020B0604020202020204" pitchFamily="34" charset="0"/>
              </a:rPr>
              <a:t>Enhance the waterfront:</a:t>
            </a:r>
            <a:r>
              <a:rPr lang="en-US" altLang="en-US" sz="1200" dirty="0">
                <a:latin typeface="Arial" panose="020B0604020202020204" pitchFamily="34" charset="0"/>
              </a:rPr>
              <a:t> Extend the Riverwalk with landscaping, add trees/vegetation, and support a working waterfront.</a:t>
            </a:r>
          </a:p>
          <a:p>
            <a:pPr marL="342900" indent="-342900" eaLnBrk="0" fontAlgn="base" hangingPunct="0">
              <a:lnSpc>
                <a:spcPct val="150000"/>
              </a:lnSpc>
              <a:spcBef>
                <a:spcPct val="0"/>
              </a:spcBef>
              <a:spcAft>
                <a:spcPct val="0"/>
              </a:spcAft>
              <a:buSzTx/>
            </a:pPr>
            <a:r>
              <a:rPr lang="en-US" altLang="en-US" sz="1200" b="1" dirty="0">
                <a:latin typeface="Arial" panose="020B0604020202020204" pitchFamily="34" charset="0"/>
              </a:rPr>
              <a:t>Improve water access &amp; recreation:</a:t>
            </a:r>
            <a:r>
              <a:rPr lang="en-US" altLang="en-US" sz="1200" dirty="0">
                <a:latin typeface="Arial" panose="020B0604020202020204" pitchFamily="34" charset="0"/>
              </a:rPr>
              <a:t> Develop a beach, add a boat launch, and provide safe swimming access.</a:t>
            </a:r>
          </a:p>
          <a:p>
            <a:pPr marL="342900" indent="-342900" eaLnBrk="0" fontAlgn="base" hangingPunct="0">
              <a:lnSpc>
                <a:spcPct val="150000"/>
              </a:lnSpc>
              <a:spcBef>
                <a:spcPct val="0"/>
              </a:spcBef>
              <a:spcAft>
                <a:spcPct val="0"/>
              </a:spcAft>
              <a:buSzTx/>
            </a:pPr>
            <a:r>
              <a:rPr lang="en-US" altLang="en-US" sz="1200" b="1" dirty="0">
                <a:latin typeface="Arial" panose="020B0604020202020204" pitchFamily="34" charset="0"/>
              </a:rPr>
              <a:t>Support marine industries:</a:t>
            </a:r>
            <a:r>
              <a:rPr lang="en-US" altLang="en-US" sz="1200" dirty="0">
                <a:latin typeface="Arial" panose="020B0604020202020204" pitchFamily="34" charset="0"/>
              </a:rPr>
              <a:t> Establish zoning and space for commercial marine uses such as dock builders and barge operators.</a:t>
            </a:r>
          </a:p>
          <a:p>
            <a:pPr marL="342900" indent="-342900" eaLnBrk="0" fontAlgn="base" hangingPunct="0">
              <a:lnSpc>
                <a:spcPct val="150000"/>
              </a:lnSpc>
              <a:spcBef>
                <a:spcPct val="0"/>
              </a:spcBef>
              <a:spcAft>
                <a:spcPct val="0"/>
              </a:spcAft>
              <a:buSzTx/>
            </a:pPr>
            <a:r>
              <a:rPr lang="en-US" altLang="en-US" sz="1200" b="1" dirty="0">
                <a:latin typeface="Arial" panose="020B0604020202020204" pitchFamily="34" charset="0"/>
              </a:rPr>
              <a:t>Activate underused sites:</a:t>
            </a:r>
            <a:r>
              <a:rPr lang="en-US" altLang="en-US" sz="1200" dirty="0">
                <a:latin typeface="Arial" panose="020B0604020202020204" pitchFamily="34" charset="0"/>
              </a:rPr>
              <a:t> Redevelop idle properties along the waterfront.</a:t>
            </a:r>
          </a:p>
          <a:p>
            <a:pPr marL="342900" indent="-342900" eaLnBrk="0" fontAlgn="base" hangingPunct="0">
              <a:lnSpc>
                <a:spcPct val="150000"/>
              </a:lnSpc>
              <a:spcBef>
                <a:spcPct val="0"/>
              </a:spcBef>
              <a:spcAft>
                <a:spcPct val="0"/>
              </a:spcAft>
              <a:buSzTx/>
            </a:pPr>
            <a:r>
              <a:rPr lang="en-US" altLang="en-US" sz="1200" b="1" dirty="0">
                <a:latin typeface="Arial" panose="020B0604020202020204" pitchFamily="34" charset="0"/>
              </a:rPr>
              <a:t>Improve access &amp; community use:</a:t>
            </a:r>
            <a:r>
              <a:rPr lang="en-US" altLang="en-US" sz="1200" dirty="0">
                <a:latin typeface="Arial" panose="020B0604020202020204" pitchFamily="34" charset="0"/>
              </a:rPr>
              <a:t> Consider a transportation hub with parking and increase programming in municipal spaces.</a:t>
            </a:r>
            <a:endParaRPr lang="en-US" sz="1200" b="1" dirty="0">
              <a:latin typeface="Arial Nova" panose="020B0504020202020204" pitchFamily="34" charset="0"/>
            </a:endParaRPr>
          </a:p>
          <a:p>
            <a:endParaRPr dirty="0"/>
          </a:p>
        </p:txBody>
      </p:sp>
    </p:spTree>
    <p:extLst>
      <p:ext uri="{BB962C8B-B14F-4D97-AF65-F5344CB8AC3E}">
        <p14:creationId xmlns:p14="http://schemas.microsoft.com/office/powerpoint/2010/main" val="341812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7">
          <a:extLst>
            <a:ext uri="{FF2B5EF4-FFF2-40B4-BE49-F238E27FC236}">
              <a16:creationId xmlns:a16="http://schemas.microsoft.com/office/drawing/2014/main" id="{49FD15CA-43BA-E359-37A0-03D524C3668C}"/>
            </a:ext>
          </a:extLst>
        </p:cNvPr>
        <p:cNvGrpSpPr/>
        <p:nvPr/>
      </p:nvGrpSpPr>
      <p:grpSpPr>
        <a:xfrm>
          <a:off x="0" y="0"/>
          <a:ext cx="0" cy="0"/>
          <a:chOff x="0" y="0"/>
          <a:chExt cx="0" cy="0"/>
        </a:xfrm>
      </p:grpSpPr>
      <p:sp>
        <p:nvSpPr>
          <p:cNvPr id="8118" name="Google Shape;8118;g210ac761618_0_2422:notes">
            <a:extLst>
              <a:ext uri="{FF2B5EF4-FFF2-40B4-BE49-F238E27FC236}">
                <a16:creationId xmlns:a16="http://schemas.microsoft.com/office/drawing/2014/main" id="{71AF93A0-2263-5A8D-8362-BFB6184B6031}"/>
              </a:ext>
            </a:extLst>
          </p:cNvPr>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9" name="Google Shape;8119;g210ac761618_0_2422:notes">
            <a:extLst>
              <a:ext uri="{FF2B5EF4-FFF2-40B4-BE49-F238E27FC236}">
                <a16:creationId xmlns:a16="http://schemas.microsoft.com/office/drawing/2014/main" id="{B4CA263F-4055-8D3B-44B3-DC848ED3708D}"/>
              </a:ext>
            </a:extLst>
          </p:cNvPr>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People walking and safe biking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Yacht Club</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Boat and Kayak rental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Open French Creek bridge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Extend Bike trail to Town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Hotel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Trail, a Beach!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Walkability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Wider road for walkers or (sidewalks)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Trees! Green infrastructure, permaculture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Kayak launch? Evaluate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Splash pad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Better swim access, issue with ladder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Walkable connections between </a:t>
            </a:r>
            <a:r>
              <a:rPr lang="en-US" sz="1200" kern="1200" dirty="0" err="1">
                <a:solidFill>
                  <a:schemeClr val="tx1"/>
                </a:solidFill>
                <a:effectLst/>
                <a:latin typeface="+mn-lt"/>
                <a:ea typeface="+mn-ea"/>
                <a:cs typeface="+mn-cs"/>
              </a:rPr>
              <a:t>n’hoods</a:t>
            </a:r>
            <a:r>
              <a:rPr lang="en-US" sz="1200" kern="1200" dirty="0">
                <a:solidFill>
                  <a:schemeClr val="tx1"/>
                </a:solidFill>
                <a:effectLst/>
                <a:latin typeface="+mn-lt"/>
                <a:ea typeface="+mn-ea"/>
                <a:cs typeface="+mn-cs"/>
              </a:rPr>
              <a:t> + marinas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Trails and ecotourism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Park w/ walking (gravel) trail Zenda Farms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Two state parks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Lighting needed, mooring buoys could be improved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Bridge priority area</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Bike/Ped improvements to connect to A Bay, Cape Vincent etc.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Webb St. Sidewalks are an issue</a:t>
            </a:r>
            <a:endParaRPr dirty="0"/>
          </a:p>
        </p:txBody>
      </p:sp>
    </p:spTree>
    <p:extLst>
      <p:ext uri="{BB962C8B-B14F-4D97-AF65-F5344CB8AC3E}">
        <p14:creationId xmlns:p14="http://schemas.microsoft.com/office/powerpoint/2010/main" val="3653749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7">
          <a:extLst>
            <a:ext uri="{FF2B5EF4-FFF2-40B4-BE49-F238E27FC236}">
              <a16:creationId xmlns:a16="http://schemas.microsoft.com/office/drawing/2014/main" id="{76FF9D63-A7AF-8BD3-0428-8E3F96FF63CF}"/>
            </a:ext>
          </a:extLst>
        </p:cNvPr>
        <p:cNvGrpSpPr/>
        <p:nvPr/>
      </p:nvGrpSpPr>
      <p:grpSpPr>
        <a:xfrm>
          <a:off x="0" y="0"/>
          <a:ext cx="0" cy="0"/>
          <a:chOff x="0" y="0"/>
          <a:chExt cx="0" cy="0"/>
        </a:xfrm>
      </p:grpSpPr>
      <p:sp>
        <p:nvSpPr>
          <p:cNvPr id="8118" name="Google Shape;8118;g210ac761618_0_2422:notes">
            <a:extLst>
              <a:ext uri="{FF2B5EF4-FFF2-40B4-BE49-F238E27FC236}">
                <a16:creationId xmlns:a16="http://schemas.microsoft.com/office/drawing/2014/main" id="{DA0F349D-AE2B-0B0B-9E5B-3BE992DE4277}"/>
              </a:ext>
            </a:extLst>
          </p:cNvPr>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9" name="Google Shape;8119;g210ac761618_0_2422:notes">
            <a:extLst>
              <a:ext uri="{FF2B5EF4-FFF2-40B4-BE49-F238E27FC236}">
                <a16:creationId xmlns:a16="http://schemas.microsoft.com/office/drawing/2014/main" id="{0735ADA3-8006-B6F2-5DD2-DC185CB10EBF}"/>
              </a:ext>
            </a:extLst>
          </p:cNvPr>
          <p:cNvSpPr txBox="1">
            <a:spLocks noGrp="1"/>
          </p:cNvSpPr>
          <p:nvPr>
            <p:ph type="body" idx="1"/>
          </p:nvPr>
        </p:nvSpPr>
        <p:spPr>
          <a:xfrm>
            <a:off x="695008" y="4387136"/>
            <a:ext cx="5560060" cy="4156234"/>
          </a:xfrm>
          <a:prstGeom prst="rect">
            <a:avLst/>
          </a:prstGeom>
        </p:spPr>
        <p:txBody>
          <a:bodyPr spcFirstLastPara="1" wrap="square" lIns="92476" tIns="92476" rIns="92476" bIns="92476" anchor="t" anchorCtr="0">
            <a:noAutofit/>
          </a:bodyPr>
          <a:lstStyle/>
          <a:p>
            <a:endParaRPr dirty="0"/>
          </a:p>
        </p:txBody>
      </p:sp>
    </p:spTree>
    <p:extLst>
      <p:ext uri="{BB962C8B-B14F-4D97-AF65-F5344CB8AC3E}">
        <p14:creationId xmlns:p14="http://schemas.microsoft.com/office/powerpoint/2010/main" val="203700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36F48-09AE-F89E-FE01-123FB4003456}"/>
              </a:ext>
            </a:extLst>
          </p:cNvPr>
          <p:cNvSpPr>
            <a:spLocks noGrp="1"/>
          </p:cNvSpPr>
          <p:nvPr>
            <p:ph type="ctrTitle"/>
          </p:nvPr>
        </p:nvSpPr>
        <p:spPr>
          <a:xfrm>
            <a:off x="1524000" y="1122363"/>
            <a:ext cx="9144000" cy="2387600"/>
          </a:xfrm>
          <a:prstGeom prst="rect">
            <a:avLst/>
          </a:prstGeom>
        </p:spPr>
        <p:txBody>
          <a:bodyPr anchor="b"/>
          <a:lstStyle>
            <a:lvl1pPr algn="ctr">
              <a:defRPr sz="6000" b="1"/>
            </a:lvl1pPr>
          </a:lstStyle>
          <a:p>
            <a:r>
              <a:rPr lang="en-US" dirty="0"/>
              <a:t>Click to edit Master title style</a:t>
            </a:r>
          </a:p>
        </p:txBody>
      </p:sp>
      <p:sp>
        <p:nvSpPr>
          <p:cNvPr id="3" name="Subtitle 2">
            <a:extLst>
              <a:ext uri="{FF2B5EF4-FFF2-40B4-BE49-F238E27FC236}">
                <a16:creationId xmlns:a16="http://schemas.microsoft.com/office/drawing/2014/main" id="{7AD4FA80-576B-2467-8473-4BC95139958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381384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86DFF-9D40-AF7E-F5BF-17B231587D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DDAC0A-70B3-548A-9FB0-A7AB73EFEBD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248662-02AF-E952-C777-4F5F3B3A69FC}"/>
              </a:ext>
            </a:extLst>
          </p:cNvPr>
          <p:cNvSpPr>
            <a:spLocks noGrp="1"/>
          </p:cNvSpPr>
          <p:nvPr>
            <p:ph type="dt" sz="half" idx="10"/>
          </p:nvPr>
        </p:nvSpPr>
        <p:spPr>
          <a:xfrm>
            <a:off x="838200" y="6356350"/>
            <a:ext cx="2743200" cy="365125"/>
          </a:xfrm>
          <a:prstGeom prst="rect">
            <a:avLst/>
          </a:prstGeom>
        </p:spPr>
        <p:txBody>
          <a:bodyPr/>
          <a:lstStyle/>
          <a:p>
            <a:fld id="{BB1EC32A-016B-4482-A075-A5313B0856C0}" type="datetimeFigureOut">
              <a:rPr lang="en-US" smtClean="0"/>
              <a:t>3/11/2026</a:t>
            </a:fld>
            <a:endParaRPr lang="en-US" dirty="0"/>
          </a:p>
        </p:txBody>
      </p:sp>
      <p:sp>
        <p:nvSpPr>
          <p:cNvPr id="5" name="Footer Placeholder 4">
            <a:extLst>
              <a:ext uri="{FF2B5EF4-FFF2-40B4-BE49-F238E27FC236}">
                <a16:creationId xmlns:a16="http://schemas.microsoft.com/office/drawing/2014/main" id="{79D7730A-A839-9024-83D8-AC947402C08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7C5B7F1F-115F-C267-0AD3-4103BE970370}"/>
              </a:ext>
            </a:extLst>
          </p:cNvPr>
          <p:cNvSpPr>
            <a:spLocks noGrp="1"/>
          </p:cNvSpPr>
          <p:nvPr>
            <p:ph type="sldNum" sz="quarter" idx="12"/>
          </p:nvPr>
        </p:nvSpPr>
        <p:spPr>
          <a:xfrm>
            <a:off x="8610600" y="6356350"/>
            <a:ext cx="2743200" cy="365125"/>
          </a:xfrm>
          <a:prstGeom prst="rect">
            <a:avLst/>
          </a:prstGeom>
        </p:spPr>
        <p:txBody>
          <a:bodyPr/>
          <a:lstStyle/>
          <a:p>
            <a:fld id="{B4D807C4-4552-46DB-8E34-835B7A03B176}" type="slidenum">
              <a:rPr lang="en-US" smtClean="0"/>
              <a:t>‹#›</a:t>
            </a:fld>
            <a:endParaRPr lang="en-US" dirty="0"/>
          </a:p>
        </p:txBody>
      </p:sp>
    </p:spTree>
    <p:extLst>
      <p:ext uri="{BB962C8B-B14F-4D97-AF65-F5344CB8AC3E}">
        <p14:creationId xmlns:p14="http://schemas.microsoft.com/office/powerpoint/2010/main" val="4102554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318778-D0F3-2F96-A254-5FFAB1A374A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7D1258-046D-C9BA-B61C-FF1EBF75EF3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43F034-C499-1891-CC72-4683833C9A21}"/>
              </a:ext>
            </a:extLst>
          </p:cNvPr>
          <p:cNvSpPr>
            <a:spLocks noGrp="1"/>
          </p:cNvSpPr>
          <p:nvPr>
            <p:ph type="dt" sz="half" idx="10"/>
          </p:nvPr>
        </p:nvSpPr>
        <p:spPr>
          <a:xfrm>
            <a:off x="838200" y="6356350"/>
            <a:ext cx="2743200" cy="365125"/>
          </a:xfrm>
          <a:prstGeom prst="rect">
            <a:avLst/>
          </a:prstGeom>
        </p:spPr>
        <p:txBody>
          <a:bodyPr/>
          <a:lstStyle/>
          <a:p>
            <a:fld id="{BB1EC32A-016B-4482-A075-A5313B0856C0}" type="datetimeFigureOut">
              <a:rPr lang="en-US" smtClean="0"/>
              <a:t>3/11/2026</a:t>
            </a:fld>
            <a:endParaRPr lang="en-US" dirty="0"/>
          </a:p>
        </p:txBody>
      </p:sp>
      <p:sp>
        <p:nvSpPr>
          <p:cNvPr id="5" name="Footer Placeholder 4">
            <a:extLst>
              <a:ext uri="{FF2B5EF4-FFF2-40B4-BE49-F238E27FC236}">
                <a16:creationId xmlns:a16="http://schemas.microsoft.com/office/drawing/2014/main" id="{FF77F69F-F21A-E301-2EB1-88C72B31463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C4F01847-AC9D-A083-7B23-12A8D315DAC5}"/>
              </a:ext>
            </a:extLst>
          </p:cNvPr>
          <p:cNvSpPr>
            <a:spLocks noGrp="1"/>
          </p:cNvSpPr>
          <p:nvPr>
            <p:ph type="sldNum" sz="quarter" idx="12"/>
          </p:nvPr>
        </p:nvSpPr>
        <p:spPr>
          <a:xfrm>
            <a:off x="8610600" y="6356350"/>
            <a:ext cx="2743200" cy="365125"/>
          </a:xfrm>
          <a:prstGeom prst="rect">
            <a:avLst/>
          </a:prstGeom>
        </p:spPr>
        <p:txBody>
          <a:bodyPr/>
          <a:lstStyle/>
          <a:p>
            <a:fld id="{B4D807C4-4552-46DB-8E34-835B7A03B176}" type="slidenum">
              <a:rPr lang="en-US" smtClean="0"/>
              <a:t>‹#›</a:t>
            </a:fld>
            <a:endParaRPr lang="en-US" dirty="0"/>
          </a:p>
        </p:txBody>
      </p:sp>
    </p:spTree>
    <p:extLst>
      <p:ext uri="{BB962C8B-B14F-4D97-AF65-F5344CB8AC3E}">
        <p14:creationId xmlns:p14="http://schemas.microsoft.com/office/powerpoint/2010/main" val="1869739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05 - Content - 2 Column A, no subtitle - Grey">
  <p:cSld name="005 - Content - 2 Column A, no subtitle - Grey">
    <p:bg>
      <p:bgPr>
        <a:solidFill>
          <a:schemeClr val="bg1"/>
        </a:solidFill>
        <a:effectLst/>
      </p:bgPr>
    </p:bg>
    <p:spTree>
      <p:nvGrpSpPr>
        <p:cNvPr id="1" name="Shape 574"/>
        <p:cNvGrpSpPr/>
        <p:nvPr/>
      </p:nvGrpSpPr>
      <p:grpSpPr>
        <a:xfrm>
          <a:off x="0" y="0"/>
          <a:ext cx="0" cy="0"/>
          <a:chOff x="0" y="0"/>
          <a:chExt cx="0" cy="0"/>
        </a:xfrm>
      </p:grpSpPr>
      <p:sp>
        <p:nvSpPr>
          <p:cNvPr id="575" name="Google Shape;575;p27"/>
          <p:cNvSpPr txBox="1">
            <a:spLocks noGrp="1"/>
          </p:cNvSpPr>
          <p:nvPr>
            <p:ph type="title"/>
          </p:nvPr>
        </p:nvSpPr>
        <p:spPr>
          <a:xfrm>
            <a:off x="902200" y="0"/>
            <a:ext cx="10387600" cy="1719200"/>
          </a:xfrm>
          <a:prstGeom prst="rect">
            <a:avLst/>
          </a:prstGeom>
          <a:noFill/>
        </p:spPr>
        <p:txBody>
          <a:bodyPr spcFirstLastPara="1" wrap="square" lIns="0" tIns="91425" rIns="0" bIns="182875" anchor="b" anchorCtr="0">
            <a:noAutofit/>
          </a:bodyPr>
          <a:lstStyle>
            <a:lvl1pPr lvl="0" rtl="0">
              <a:spcBef>
                <a:spcPts val="0"/>
              </a:spcBef>
              <a:spcAft>
                <a:spcPts val="0"/>
              </a:spcAft>
              <a:buSzPts val="3200"/>
              <a:buNone/>
              <a:defRPr sz="4267"/>
            </a:lvl1pPr>
            <a:lvl2pPr lvl="1" rtl="0">
              <a:spcBef>
                <a:spcPts val="0"/>
              </a:spcBef>
              <a:spcAft>
                <a:spcPts val="0"/>
              </a:spcAft>
              <a:buSzPts val="3600"/>
              <a:buFont typeface="Open Sans ExtraBold"/>
              <a:buNone/>
              <a:defRPr sz="48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48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48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48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48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48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48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4800">
                <a:latin typeface="Open Sans ExtraBold"/>
                <a:ea typeface="Open Sans ExtraBold"/>
                <a:cs typeface="Open Sans ExtraBold"/>
                <a:sym typeface="Open Sans ExtraBold"/>
              </a:defRPr>
            </a:lvl9pPr>
          </a:lstStyle>
          <a:p>
            <a:endParaRPr/>
          </a:p>
        </p:txBody>
      </p:sp>
      <p:sp>
        <p:nvSpPr>
          <p:cNvPr id="591" name="Google Shape;591;p27"/>
          <p:cNvSpPr txBox="1">
            <a:spLocks noGrp="1"/>
          </p:cNvSpPr>
          <p:nvPr>
            <p:ph type="body" idx="1"/>
          </p:nvPr>
        </p:nvSpPr>
        <p:spPr>
          <a:xfrm>
            <a:off x="902000" y="1932400"/>
            <a:ext cx="5194000" cy="4053600"/>
          </a:xfrm>
          <a:prstGeom prst="rect">
            <a:avLst/>
          </a:prstGeom>
        </p:spPr>
        <p:txBody>
          <a:bodyPr spcFirstLastPara="1" wrap="square" lIns="0" tIns="91425" rIns="228600" bIns="91425" anchor="t"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667"/>
              </a:spcBef>
              <a:spcAft>
                <a:spcPts val="0"/>
              </a:spcAft>
              <a:buSzPts val="1400"/>
              <a:buChar char="●"/>
              <a:defRPr/>
            </a:lvl2pPr>
            <a:lvl3pPr marL="1828754" lvl="2" indent="-423323" rtl="0">
              <a:lnSpc>
                <a:spcPct val="100000"/>
              </a:lnSpc>
              <a:spcBef>
                <a:spcPts val="667"/>
              </a:spcBef>
              <a:spcAft>
                <a:spcPts val="0"/>
              </a:spcAft>
              <a:buSzPts val="1400"/>
              <a:buChar char="■"/>
              <a:defRPr/>
            </a:lvl3pPr>
            <a:lvl4pPr marL="2438339" lvl="3" indent="-423323" rtl="0">
              <a:lnSpc>
                <a:spcPct val="100000"/>
              </a:lnSpc>
              <a:spcBef>
                <a:spcPts val="667"/>
              </a:spcBef>
              <a:spcAft>
                <a:spcPts val="0"/>
              </a:spcAft>
              <a:buSzPts val="1400"/>
              <a:buChar char="●"/>
              <a:defRPr/>
            </a:lvl4pPr>
            <a:lvl5pPr marL="3047924" lvl="4" indent="-423323" rtl="0">
              <a:lnSpc>
                <a:spcPct val="100000"/>
              </a:lnSpc>
              <a:spcBef>
                <a:spcPts val="667"/>
              </a:spcBef>
              <a:spcAft>
                <a:spcPts val="0"/>
              </a:spcAft>
              <a:buSzPts val="1400"/>
              <a:buChar char="○"/>
              <a:defRPr/>
            </a:lvl5pPr>
            <a:lvl6pPr marL="3657509" lvl="5" indent="-423323" rtl="0">
              <a:lnSpc>
                <a:spcPct val="100000"/>
              </a:lnSpc>
              <a:spcBef>
                <a:spcPts val="667"/>
              </a:spcBef>
              <a:spcAft>
                <a:spcPts val="0"/>
              </a:spcAft>
              <a:buSzPts val="1400"/>
              <a:buChar char="■"/>
              <a:defRPr/>
            </a:lvl6pPr>
            <a:lvl7pPr marL="4267093" lvl="6" indent="-423323" rtl="0">
              <a:lnSpc>
                <a:spcPct val="100000"/>
              </a:lnSpc>
              <a:spcBef>
                <a:spcPts val="667"/>
              </a:spcBef>
              <a:spcAft>
                <a:spcPts val="0"/>
              </a:spcAft>
              <a:buSzPts val="1400"/>
              <a:buChar char="●"/>
              <a:defRPr/>
            </a:lvl7pPr>
            <a:lvl8pPr marL="4876678" lvl="7" indent="-423323" rtl="0">
              <a:lnSpc>
                <a:spcPct val="100000"/>
              </a:lnSpc>
              <a:spcBef>
                <a:spcPts val="667"/>
              </a:spcBef>
              <a:spcAft>
                <a:spcPts val="0"/>
              </a:spcAft>
              <a:buSzPts val="1400"/>
              <a:buChar char="○"/>
              <a:defRPr/>
            </a:lvl8pPr>
            <a:lvl9pPr marL="5486263" lvl="8" indent="-423323" rtl="0">
              <a:lnSpc>
                <a:spcPct val="100000"/>
              </a:lnSpc>
              <a:spcBef>
                <a:spcPts val="667"/>
              </a:spcBef>
              <a:spcAft>
                <a:spcPts val="667"/>
              </a:spcAft>
              <a:buSzPts val="1400"/>
              <a:buChar char="■"/>
              <a:defRPr/>
            </a:lvl9pPr>
          </a:lstStyle>
          <a:p>
            <a:endParaRPr/>
          </a:p>
        </p:txBody>
      </p:sp>
      <p:sp>
        <p:nvSpPr>
          <p:cNvPr id="592" name="Google Shape;592;p27"/>
          <p:cNvSpPr txBox="1">
            <a:spLocks noGrp="1"/>
          </p:cNvSpPr>
          <p:nvPr>
            <p:ph type="body" idx="2"/>
          </p:nvPr>
        </p:nvSpPr>
        <p:spPr>
          <a:xfrm>
            <a:off x="6095900" y="1932400"/>
            <a:ext cx="5194000" cy="4053600"/>
          </a:xfrm>
          <a:prstGeom prst="rect">
            <a:avLst/>
          </a:prstGeom>
        </p:spPr>
        <p:txBody>
          <a:bodyPr spcFirstLastPara="1" wrap="square" lIns="0" tIns="91425" rIns="228600" bIns="91425" anchor="t" anchorCtr="0">
            <a:noAutofit/>
          </a:bodyPr>
          <a:lstStyle>
            <a:lvl1pPr marL="609585" lvl="0" indent="-423323" rtl="0">
              <a:lnSpc>
                <a:spcPct val="100000"/>
              </a:lnSpc>
              <a:spcBef>
                <a:spcPts val="0"/>
              </a:spcBef>
              <a:spcAft>
                <a:spcPts val="0"/>
              </a:spcAft>
              <a:buSzPts val="1400"/>
              <a:buChar char="●"/>
              <a:defRPr sz="1867"/>
            </a:lvl1pPr>
            <a:lvl2pPr marL="1219170" lvl="1" indent="-423323" rtl="0">
              <a:lnSpc>
                <a:spcPct val="100000"/>
              </a:lnSpc>
              <a:spcBef>
                <a:spcPts val="667"/>
              </a:spcBef>
              <a:spcAft>
                <a:spcPts val="0"/>
              </a:spcAft>
              <a:buSzPts val="1400"/>
              <a:buChar char="●"/>
              <a:defRPr/>
            </a:lvl2pPr>
            <a:lvl3pPr marL="1828754" lvl="2" indent="-423323" rtl="0">
              <a:lnSpc>
                <a:spcPct val="100000"/>
              </a:lnSpc>
              <a:spcBef>
                <a:spcPts val="667"/>
              </a:spcBef>
              <a:spcAft>
                <a:spcPts val="0"/>
              </a:spcAft>
              <a:buSzPts val="1400"/>
              <a:buChar char="■"/>
              <a:defRPr/>
            </a:lvl3pPr>
            <a:lvl4pPr marL="2438339" lvl="3" indent="-423323" rtl="0">
              <a:lnSpc>
                <a:spcPct val="100000"/>
              </a:lnSpc>
              <a:spcBef>
                <a:spcPts val="667"/>
              </a:spcBef>
              <a:spcAft>
                <a:spcPts val="0"/>
              </a:spcAft>
              <a:buSzPts val="1400"/>
              <a:buChar char="●"/>
              <a:defRPr/>
            </a:lvl4pPr>
            <a:lvl5pPr marL="3047924" lvl="4" indent="-423323" rtl="0">
              <a:lnSpc>
                <a:spcPct val="100000"/>
              </a:lnSpc>
              <a:spcBef>
                <a:spcPts val="667"/>
              </a:spcBef>
              <a:spcAft>
                <a:spcPts val="0"/>
              </a:spcAft>
              <a:buSzPts val="1400"/>
              <a:buChar char="○"/>
              <a:defRPr/>
            </a:lvl5pPr>
            <a:lvl6pPr marL="3657509" lvl="5" indent="-423323" rtl="0">
              <a:lnSpc>
                <a:spcPct val="100000"/>
              </a:lnSpc>
              <a:spcBef>
                <a:spcPts val="667"/>
              </a:spcBef>
              <a:spcAft>
                <a:spcPts val="0"/>
              </a:spcAft>
              <a:buSzPts val="1400"/>
              <a:buChar char="■"/>
              <a:defRPr/>
            </a:lvl6pPr>
            <a:lvl7pPr marL="4267093" lvl="6" indent="-423323" rtl="0">
              <a:lnSpc>
                <a:spcPct val="100000"/>
              </a:lnSpc>
              <a:spcBef>
                <a:spcPts val="667"/>
              </a:spcBef>
              <a:spcAft>
                <a:spcPts val="0"/>
              </a:spcAft>
              <a:buSzPts val="1400"/>
              <a:buChar char="●"/>
              <a:defRPr/>
            </a:lvl7pPr>
            <a:lvl8pPr marL="4876678" lvl="7" indent="-423323" rtl="0">
              <a:lnSpc>
                <a:spcPct val="100000"/>
              </a:lnSpc>
              <a:spcBef>
                <a:spcPts val="667"/>
              </a:spcBef>
              <a:spcAft>
                <a:spcPts val="0"/>
              </a:spcAft>
              <a:buSzPts val="1400"/>
              <a:buChar char="○"/>
              <a:defRPr/>
            </a:lvl8pPr>
            <a:lvl9pPr marL="5486263" lvl="8" indent="-423323" rtl="0">
              <a:lnSpc>
                <a:spcPct val="100000"/>
              </a:lnSpc>
              <a:spcBef>
                <a:spcPts val="667"/>
              </a:spcBef>
              <a:spcAft>
                <a:spcPts val="667"/>
              </a:spcAft>
              <a:buSzPts val="1400"/>
              <a:buChar char="■"/>
              <a:defRPr/>
            </a:lvl9pPr>
          </a:lstStyle>
          <a:p>
            <a:endParaRPr/>
          </a:p>
        </p:txBody>
      </p:sp>
    </p:spTree>
    <p:extLst>
      <p:ext uri="{BB962C8B-B14F-4D97-AF65-F5344CB8AC3E}">
        <p14:creationId xmlns:p14="http://schemas.microsoft.com/office/powerpoint/2010/main" val="16377556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10 - Empty Slide - White 1 1">
  <p:cSld name="010 - Empty Slide - White 1 1">
    <p:bg>
      <p:bgPr>
        <a:solidFill>
          <a:schemeClr val="lt1"/>
        </a:solidFill>
        <a:effectLst/>
      </p:bgPr>
    </p:bg>
    <p:spTree>
      <p:nvGrpSpPr>
        <p:cNvPr id="1" name="Shape 1813"/>
        <p:cNvGrpSpPr/>
        <p:nvPr/>
      </p:nvGrpSpPr>
      <p:grpSpPr>
        <a:xfrm>
          <a:off x="0" y="0"/>
          <a:ext cx="0" cy="0"/>
          <a:chOff x="0" y="0"/>
          <a:chExt cx="0" cy="0"/>
        </a:xfrm>
      </p:grpSpPr>
      <p:grpSp>
        <p:nvGrpSpPr>
          <p:cNvPr id="1814" name="Google Shape;1814;p77"/>
          <p:cNvGrpSpPr/>
          <p:nvPr/>
        </p:nvGrpSpPr>
        <p:grpSpPr>
          <a:xfrm>
            <a:off x="11531018" y="6212990"/>
            <a:ext cx="418292" cy="450749"/>
            <a:chOff x="3976677" y="2333625"/>
            <a:chExt cx="876309" cy="944307"/>
          </a:xfrm>
        </p:grpSpPr>
        <p:sp>
          <p:nvSpPr>
            <p:cNvPr id="1815" name="Google Shape;1815;p77"/>
            <p:cNvSpPr/>
            <p:nvPr/>
          </p:nvSpPr>
          <p:spPr>
            <a:xfrm>
              <a:off x="4035170" y="3055143"/>
              <a:ext cx="193738" cy="222789"/>
            </a:xfrm>
            <a:custGeom>
              <a:avLst/>
              <a:gdLst/>
              <a:ahLst/>
              <a:cxnLst/>
              <a:rect l="l" t="t" r="r" b="b"/>
              <a:pathLst>
                <a:path w="193738" h="222789" extrusionOk="0">
                  <a:moveTo>
                    <a:pt x="0" y="0"/>
                  </a:moveTo>
                  <a:lnTo>
                    <a:pt x="0" y="222790"/>
                  </a:lnTo>
                  <a:lnTo>
                    <a:pt x="193739" y="110966"/>
                  </a:lnTo>
                  <a:cubicBezTo>
                    <a:pt x="119253" y="94869"/>
                    <a:pt x="51626" y="56102"/>
                    <a:pt x="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rgbClr val="003054"/>
                </a:solidFill>
                <a:latin typeface="Calibri"/>
                <a:ea typeface="Calibri"/>
                <a:cs typeface="Calibri"/>
                <a:sym typeface="Calibri"/>
              </a:endParaRPr>
            </a:p>
          </p:txBody>
        </p:sp>
        <p:sp>
          <p:nvSpPr>
            <p:cNvPr id="1816" name="Google Shape;1816;p77"/>
            <p:cNvSpPr/>
            <p:nvPr/>
          </p:nvSpPr>
          <p:spPr>
            <a:xfrm>
              <a:off x="4035170" y="2333625"/>
              <a:ext cx="192309" cy="221456"/>
            </a:xfrm>
            <a:custGeom>
              <a:avLst/>
              <a:gdLst/>
              <a:ahLst/>
              <a:cxnLst/>
              <a:rect l="l" t="t" r="r" b="b"/>
              <a:pathLst>
                <a:path w="192309" h="221456" extrusionOk="0">
                  <a:moveTo>
                    <a:pt x="192310" y="110871"/>
                  </a:moveTo>
                  <a:lnTo>
                    <a:pt x="0" y="0"/>
                  </a:lnTo>
                  <a:lnTo>
                    <a:pt x="0" y="221456"/>
                  </a:lnTo>
                  <a:cubicBezTo>
                    <a:pt x="51340" y="165830"/>
                    <a:pt x="118396" y="127254"/>
                    <a:pt x="192310" y="11077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rgbClr val="003054"/>
                </a:solidFill>
                <a:latin typeface="Calibri"/>
                <a:ea typeface="Calibri"/>
                <a:cs typeface="Calibri"/>
                <a:sym typeface="Calibri"/>
              </a:endParaRPr>
            </a:p>
          </p:txBody>
        </p:sp>
        <p:sp>
          <p:nvSpPr>
            <p:cNvPr id="1817" name="Google Shape;1817;p77"/>
            <p:cNvSpPr/>
            <p:nvPr/>
          </p:nvSpPr>
          <p:spPr>
            <a:xfrm>
              <a:off x="4658772" y="2693955"/>
              <a:ext cx="194214" cy="223932"/>
            </a:xfrm>
            <a:custGeom>
              <a:avLst/>
              <a:gdLst/>
              <a:ahLst/>
              <a:cxnLst/>
              <a:rect l="l" t="t" r="r" b="b"/>
              <a:pathLst>
                <a:path w="194214" h="223932" extrusionOk="0">
                  <a:moveTo>
                    <a:pt x="194215" y="111823"/>
                  </a:moveTo>
                  <a:lnTo>
                    <a:pt x="571" y="0"/>
                  </a:lnTo>
                  <a:cubicBezTo>
                    <a:pt x="23527" y="72962"/>
                    <a:pt x="23336" y="151162"/>
                    <a:pt x="0" y="223933"/>
                  </a:cubicBezTo>
                  <a:lnTo>
                    <a:pt x="194215" y="111823"/>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rgbClr val="003054"/>
                </a:solidFill>
                <a:latin typeface="Calibri"/>
                <a:ea typeface="Calibri"/>
                <a:cs typeface="Calibri"/>
                <a:sym typeface="Calibri"/>
              </a:endParaRPr>
            </a:p>
          </p:txBody>
        </p:sp>
        <p:sp>
          <p:nvSpPr>
            <p:cNvPr id="1818" name="Google Shape;1818;p77"/>
            <p:cNvSpPr/>
            <p:nvPr/>
          </p:nvSpPr>
          <p:spPr>
            <a:xfrm>
              <a:off x="4162710" y="2473071"/>
              <a:ext cx="213931" cy="38194"/>
            </a:xfrm>
            <a:custGeom>
              <a:avLst/>
              <a:gdLst/>
              <a:ahLst/>
              <a:cxnLst/>
              <a:rect l="l" t="t" r="r" b="b"/>
              <a:pathLst>
                <a:path w="213931" h="38194" extrusionOk="0">
                  <a:moveTo>
                    <a:pt x="0" y="29813"/>
                  </a:moveTo>
                  <a:cubicBezTo>
                    <a:pt x="27813" y="23621"/>
                    <a:pt x="85439" y="29527"/>
                    <a:pt x="116014" y="38195"/>
                  </a:cubicBezTo>
                  <a:cubicBezTo>
                    <a:pt x="140399" y="18764"/>
                    <a:pt x="177260" y="7524"/>
                    <a:pt x="213932" y="5714"/>
                  </a:cubicBezTo>
                  <a:cubicBezTo>
                    <a:pt x="129540" y="-9526"/>
                    <a:pt x="51530" y="8191"/>
                    <a:pt x="0" y="2981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rgbClr val="003054"/>
                </a:solidFill>
                <a:latin typeface="Calibri"/>
                <a:ea typeface="Calibri"/>
                <a:cs typeface="Calibri"/>
                <a:sym typeface="Calibri"/>
              </a:endParaRPr>
            </a:p>
          </p:txBody>
        </p:sp>
        <p:sp>
          <p:nvSpPr>
            <p:cNvPr id="1819" name="Google Shape;1819;p77"/>
            <p:cNvSpPr/>
            <p:nvPr/>
          </p:nvSpPr>
          <p:spPr>
            <a:xfrm>
              <a:off x="4190237" y="2747390"/>
              <a:ext cx="341566" cy="205551"/>
            </a:xfrm>
            <a:custGeom>
              <a:avLst/>
              <a:gdLst/>
              <a:ahLst/>
              <a:cxnLst/>
              <a:rect l="l" t="t" r="r" b="b"/>
              <a:pathLst>
                <a:path w="341566" h="205551" extrusionOk="0">
                  <a:moveTo>
                    <a:pt x="341567" y="160782"/>
                  </a:moveTo>
                  <a:cubicBezTo>
                    <a:pt x="336804" y="118301"/>
                    <a:pt x="326612" y="76676"/>
                    <a:pt x="311277" y="36862"/>
                  </a:cubicBezTo>
                  <a:cubicBezTo>
                    <a:pt x="244888" y="66770"/>
                    <a:pt x="162782" y="47530"/>
                    <a:pt x="107918" y="0"/>
                  </a:cubicBezTo>
                  <a:cubicBezTo>
                    <a:pt x="67913" y="40862"/>
                    <a:pt x="29242" y="91821"/>
                    <a:pt x="0" y="137065"/>
                  </a:cubicBezTo>
                  <a:cubicBezTo>
                    <a:pt x="93059" y="212884"/>
                    <a:pt x="246126" y="232791"/>
                    <a:pt x="341567" y="16078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rgbClr val="003054"/>
                </a:solidFill>
                <a:latin typeface="Calibri"/>
                <a:ea typeface="Calibri"/>
                <a:cs typeface="Calibri"/>
                <a:sym typeface="Calibri"/>
              </a:endParaRPr>
            </a:p>
          </p:txBody>
        </p:sp>
        <p:sp>
          <p:nvSpPr>
            <p:cNvPr id="1820" name="Google Shape;1820;p77"/>
            <p:cNvSpPr/>
            <p:nvPr/>
          </p:nvSpPr>
          <p:spPr>
            <a:xfrm>
              <a:off x="3976677" y="2590990"/>
              <a:ext cx="162696" cy="448246"/>
            </a:xfrm>
            <a:custGeom>
              <a:avLst/>
              <a:gdLst/>
              <a:ahLst/>
              <a:cxnLst/>
              <a:rect l="l" t="t" r="r" b="b"/>
              <a:pathLst>
                <a:path w="162696" h="448246" extrusionOk="0">
                  <a:moveTo>
                    <a:pt x="162697" y="300609"/>
                  </a:moveTo>
                  <a:cubicBezTo>
                    <a:pt x="80687" y="216694"/>
                    <a:pt x="52112" y="94107"/>
                    <a:pt x="78401" y="0"/>
                  </a:cubicBezTo>
                  <a:cubicBezTo>
                    <a:pt x="-33137" y="131540"/>
                    <a:pt x="-24755" y="326803"/>
                    <a:pt x="97736" y="448247"/>
                  </a:cubicBezTo>
                  <a:cubicBezTo>
                    <a:pt x="111167" y="397478"/>
                    <a:pt x="136027" y="345662"/>
                    <a:pt x="162697" y="300609"/>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rgbClr val="003054"/>
                </a:solidFill>
                <a:latin typeface="Calibri"/>
                <a:ea typeface="Calibri"/>
                <a:cs typeface="Calibri"/>
                <a:sym typeface="Calibri"/>
              </a:endParaRPr>
            </a:p>
          </p:txBody>
        </p:sp>
        <p:sp>
          <p:nvSpPr>
            <p:cNvPr id="1821" name="Google Shape;1821;p77"/>
            <p:cNvSpPr/>
            <p:nvPr/>
          </p:nvSpPr>
          <p:spPr>
            <a:xfrm>
              <a:off x="4326349" y="2646711"/>
              <a:ext cx="159924" cy="112999"/>
            </a:xfrm>
            <a:custGeom>
              <a:avLst/>
              <a:gdLst/>
              <a:ahLst/>
              <a:cxnLst/>
              <a:rect l="l" t="t" r="r" b="b"/>
              <a:pathLst>
                <a:path w="159924" h="112999" extrusionOk="0">
                  <a:moveTo>
                    <a:pt x="159830" y="101918"/>
                  </a:moveTo>
                  <a:cubicBezTo>
                    <a:pt x="142399" y="65056"/>
                    <a:pt x="120110" y="30766"/>
                    <a:pt x="93440" y="0"/>
                  </a:cubicBezTo>
                  <a:cubicBezTo>
                    <a:pt x="60389" y="22003"/>
                    <a:pt x="29147" y="46577"/>
                    <a:pt x="0" y="73438"/>
                  </a:cubicBezTo>
                  <a:cubicBezTo>
                    <a:pt x="49435" y="114681"/>
                    <a:pt x="114491" y="122777"/>
                    <a:pt x="159925" y="10191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rgbClr val="003054"/>
                </a:solidFill>
                <a:latin typeface="Calibri"/>
                <a:ea typeface="Calibri"/>
                <a:cs typeface="Calibri"/>
                <a:sym typeface="Calibri"/>
              </a:endParaRPr>
            </a:p>
          </p:txBody>
        </p:sp>
        <p:sp>
          <p:nvSpPr>
            <p:cNvPr id="1822" name="Google Shape;1822;p77"/>
            <p:cNvSpPr/>
            <p:nvPr/>
          </p:nvSpPr>
          <p:spPr>
            <a:xfrm>
              <a:off x="4323301" y="2511614"/>
              <a:ext cx="173545" cy="83757"/>
            </a:xfrm>
            <a:custGeom>
              <a:avLst/>
              <a:gdLst/>
              <a:ahLst/>
              <a:cxnLst/>
              <a:rect l="l" t="t" r="r" b="b"/>
              <a:pathLst>
                <a:path w="173545" h="83757" extrusionOk="0">
                  <a:moveTo>
                    <a:pt x="101632" y="83758"/>
                  </a:moveTo>
                  <a:cubicBezTo>
                    <a:pt x="122873" y="68232"/>
                    <a:pt x="152400" y="51754"/>
                    <a:pt x="173546" y="43848"/>
                  </a:cubicBezTo>
                  <a:cubicBezTo>
                    <a:pt x="121063" y="-9301"/>
                    <a:pt x="36576" y="-7873"/>
                    <a:pt x="0" y="15178"/>
                  </a:cubicBezTo>
                  <a:cubicBezTo>
                    <a:pt x="37624" y="31942"/>
                    <a:pt x="72009" y="55088"/>
                    <a:pt x="101632" y="83758"/>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rgbClr val="003054"/>
                </a:solidFill>
                <a:latin typeface="Calibri"/>
                <a:ea typeface="Calibri"/>
                <a:cs typeface="Calibri"/>
                <a:sym typeface="Calibri"/>
              </a:endParaRPr>
            </a:p>
          </p:txBody>
        </p:sp>
        <p:sp>
          <p:nvSpPr>
            <p:cNvPr id="1823" name="Google Shape;1823;p77"/>
            <p:cNvSpPr/>
            <p:nvPr/>
          </p:nvSpPr>
          <p:spPr>
            <a:xfrm>
              <a:off x="4108132" y="2918650"/>
              <a:ext cx="426243" cy="216666"/>
            </a:xfrm>
            <a:custGeom>
              <a:avLst/>
              <a:gdLst/>
              <a:ahLst/>
              <a:cxnLst/>
              <a:rect l="l" t="t" r="r" b="b"/>
              <a:pathLst>
                <a:path w="426243" h="216666" extrusionOk="0">
                  <a:moveTo>
                    <a:pt x="61150" y="0"/>
                  </a:moveTo>
                  <a:cubicBezTo>
                    <a:pt x="20383" y="70580"/>
                    <a:pt x="5429" y="122301"/>
                    <a:pt x="0" y="149924"/>
                  </a:cubicBezTo>
                  <a:cubicBezTo>
                    <a:pt x="121444" y="241649"/>
                    <a:pt x="289751" y="238506"/>
                    <a:pt x="407765" y="142494"/>
                  </a:cubicBezTo>
                  <a:cubicBezTo>
                    <a:pt x="420053" y="112871"/>
                    <a:pt x="426244" y="76010"/>
                    <a:pt x="426244" y="35528"/>
                  </a:cubicBezTo>
                  <a:cubicBezTo>
                    <a:pt x="313754" y="102489"/>
                    <a:pt x="158115" y="76772"/>
                    <a:pt x="61150" y="95"/>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rgbClr val="003054"/>
                </a:solidFill>
                <a:latin typeface="Calibri"/>
                <a:ea typeface="Calibri"/>
                <a:cs typeface="Calibri"/>
                <a:sym typeface="Calibri"/>
              </a:endParaRPr>
            </a:p>
          </p:txBody>
        </p:sp>
        <p:sp>
          <p:nvSpPr>
            <p:cNvPr id="1824" name="Google Shape;1824;p77"/>
            <p:cNvSpPr/>
            <p:nvPr/>
          </p:nvSpPr>
          <p:spPr>
            <a:xfrm>
              <a:off x="4452841" y="2585466"/>
              <a:ext cx="90501" cy="139636"/>
            </a:xfrm>
            <a:custGeom>
              <a:avLst/>
              <a:gdLst/>
              <a:ahLst/>
              <a:cxnLst/>
              <a:rect l="l" t="t" r="r" b="b"/>
              <a:pathLst>
                <a:path w="90501" h="139636" extrusionOk="0">
                  <a:moveTo>
                    <a:pt x="65913" y="139636"/>
                  </a:moveTo>
                  <a:cubicBezTo>
                    <a:pt x="102013" y="101727"/>
                    <a:pt x="94774" y="37243"/>
                    <a:pt x="67342" y="0"/>
                  </a:cubicBezTo>
                  <a:cubicBezTo>
                    <a:pt x="50387" y="5715"/>
                    <a:pt x="15145" y="26289"/>
                    <a:pt x="0" y="39529"/>
                  </a:cubicBezTo>
                  <a:cubicBezTo>
                    <a:pt x="26003" y="70104"/>
                    <a:pt x="48101" y="103727"/>
                    <a:pt x="65913" y="13963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rgbClr val="003054"/>
                </a:solidFill>
                <a:latin typeface="Calibri"/>
                <a:ea typeface="Calibri"/>
                <a:cs typeface="Calibri"/>
                <a:sym typeface="Calibri"/>
              </a:endParaRPr>
            </a:p>
          </p:txBody>
        </p:sp>
        <p:sp>
          <p:nvSpPr>
            <p:cNvPr id="1825" name="Google Shape;1825;p77"/>
            <p:cNvSpPr/>
            <p:nvPr/>
          </p:nvSpPr>
          <p:spPr>
            <a:xfrm>
              <a:off x="4535518" y="2643854"/>
              <a:ext cx="69898" cy="229933"/>
            </a:xfrm>
            <a:custGeom>
              <a:avLst/>
              <a:gdLst/>
              <a:ahLst/>
              <a:cxnLst/>
              <a:rect l="l" t="t" r="r" b="b"/>
              <a:pathLst>
                <a:path w="69898" h="229933" extrusionOk="0">
                  <a:moveTo>
                    <a:pt x="45720" y="0"/>
                  </a:moveTo>
                  <a:cubicBezTo>
                    <a:pt x="51245" y="48768"/>
                    <a:pt x="32766" y="90869"/>
                    <a:pt x="0" y="118967"/>
                  </a:cubicBezTo>
                  <a:cubicBezTo>
                    <a:pt x="14383" y="154781"/>
                    <a:pt x="24860" y="191929"/>
                    <a:pt x="31337" y="229934"/>
                  </a:cubicBezTo>
                  <a:cubicBezTo>
                    <a:pt x="80867" y="165545"/>
                    <a:pt x="79343" y="73628"/>
                    <a:pt x="45720"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rgbClr val="003054"/>
                </a:solidFill>
                <a:latin typeface="Calibri"/>
                <a:ea typeface="Calibri"/>
                <a:cs typeface="Calibri"/>
                <a:sym typeface="Calibri"/>
              </a:endParaRPr>
            </a:p>
          </p:txBody>
        </p:sp>
        <p:sp>
          <p:nvSpPr>
            <p:cNvPr id="1826" name="Google Shape;1826;p77"/>
            <p:cNvSpPr/>
            <p:nvPr/>
          </p:nvSpPr>
          <p:spPr>
            <a:xfrm>
              <a:off x="4270995" y="2555652"/>
              <a:ext cx="120696" cy="135921"/>
            </a:xfrm>
            <a:custGeom>
              <a:avLst/>
              <a:gdLst/>
              <a:ahLst/>
              <a:cxnLst/>
              <a:rect l="l" t="t" r="r" b="b"/>
              <a:pathLst>
                <a:path w="120696" h="135921" extrusionOk="0">
                  <a:moveTo>
                    <a:pt x="28208" y="135922"/>
                  </a:moveTo>
                  <a:cubicBezTo>
                    <a:pt x="57164" y="109157"/>
                    <a:pt x="88121" y="84582"/>
                    <a:pt x="120696" y="62294"/>
                  </a:cubicBezTo>
                  <a:cubicBezTo>
                    <a:pt x="90978" y="35147"/>
                    <a:pt x="56212" y="14002"/>
                    <a:pt x="18493" y="0"/>
                  </a:cubicBezTo>
                  <a:cubicBezTo>
                    <a:pt x="-11797" y="41243"/>
                    <a:pt x="-2272" y="94583"/>
                    <a:pt x="28208" y="13582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rgbClr val="003054"/>
                </a:solidFill>
                <a:latin typeface="Calibri"/>
                <a:ea typeface="Calibri"/>
                <a:cs typeface="Calibri"/>
                <a:sym typeface="Calibri"/>
              </a:endParaRPr>
            </a:p>
          </p:txBody>
        </p:sp>
        <p:sp>
          <p:nvSpPr>
            <p:cNvPr id="1827" name="Google Shape;1827;p77"/>
            <p:cNvSpPr/>
            <p:nvPr/>
          </p:nvSpPr>
          <p:spPr>
            <a:xfrm>
              <a:off x="4568665" y="2778061"/>
              <a:ext cx="70418" cy="231362"/>
            </a:xfrm>
            <a:custGeom>
              <a:avLst/>
              <a:gdLst/>
              <a:ahLst/>
              <a:cxnLst/>
              <a:rect l="l" t="t" r="r" b="b"/>
              <a:pathLst>
                <a:path w="70418" h="231362" extrusionOk="0">
                  <a:moveTo>
                    <a:pt x="4096" y="147542"/>
                  </a:moveTo>
                  <a:cubicBezTo>
                    <a:pt x="5810" y="175165"/>
                    <a:pt x="3239" y="206597"/>
                    <a:pt x="0" y="231362"/>
                  </a:cubicBezTo>
                  <a:cubicBezTo>
                    <a:pt x="56674" y="159163"/>
                    <a:pt x="75819" y="69723"/>
                    <a:pt x="69152" y="0"/>
                  </a:cubicBezTo>
                  <a:cubicBezTo>
                    <a:pt x="62389" y="58674"/>
                    <a:pt x="40862" y="107823"/>
                    <a:pt x="4096" y="147542"/>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rgbClr val="003054"/>
                </a:solidFill>
                <a:latin typeface="Calibri"/>
                <a:ea typeface="Calibri"/>
                <a:cs typeface="Calibri"/>
                <a:sym typeface="Calibri"/>
              </a:endParaRPr>
            </a:p>
          </p:txBody>
        </p:sp>
        <p:sp>
          <p:nvSpPr>
            <p:cNvPr id="1828" name="Google Shape;1828;p77"/>
            <p:cNvSpPr/>
            <p:nvPr/>
          </p:nvSpPr>
          <p:spPr>
            <a:xfrm>
              <a:off x="4084604" y="2536316"/>
              <a:ext cx="186595" cy="320612"/>
            </a:xfrm>
            <a:custGeom>
              <a:avLst/>
              <a:gdLst/>
              <a:ahLst/>
              <a:cxnLst/>
              <a:rect l="l" t="t" r="r" b="b"/>
              <a:pathLst>
                <a:path w="186595" h="320612" extrusionOk="0">
                  <a:moveTo>
                    <a:pt x="166879" y="7716"/>
                  </a:moveTo>
                  <a:cubicBezTo>
                    <a:pt x="125064" y="-2476"/>
                    <a:pt x="76296" y="-2952"/>
                    <a:pt x="35625" y="8573"/>
                  </a:cubicBezTo>
                  <a:cubicBezTo>
                    <a:pt x="-29431" y="100775"/>
                    <a:pt x="763" y="235935"/>
                    <a:pt x="76582" y="320612"/>
                  </a:cubicBezTo>
                  <a:cubicBezTo>
                    <a:pt x="105348" y="276797"/>
                    <a:pt x="147162" y="222219"/>
                    <a:pt x="186596" y="182500"/>
                  </a:cubicBezTo>
                  <a:cubicBezTo>
                    <a:pt x="148020" y="134684"/>
                    <a:pt x="132684" y="60675"/>
                    <a:pt x="166879" y="7716"/>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dirty="0">
                <a:solidFill>
                  <a:srgbClr val="003054"/>
                </a:solidFill>
                <a:latin typeface="Calibri"/>
                <a:ea typeface="Calibri"/>
                <a:cs typeface="Calibri"/>
                <a:sym typeface="Calibri"/>
              </a:endParaRPr>
            </a:p>
          </p:txBody>
        </p:sp>
      </p:grpSp>
      <p:sp>
        <p:nvSpPr>
          <p:cNvPr id="1829" name="Google Shape;1829;p77"/>
          <p:cNvSpPr>
            <a:spLocks noGrp="1"/>
          </p:cNvSpPr>
          <p:nvPr>
            <p:ph type="pic" idx="2"/>
          </p:nvPr>
        </p:nvSpPr>
        <p:spPr>
          <a:xfrm>
            <a:off x="-10600" y="-5300"/>
            <a:ext cx="12192000" cy="6858000"/>
          </a:xfrm>
          <a:prstGeom prst="rect">
            <a:avLst/>
          </a:prstGeom>
          <a:noFill/>
          <a:ln>
            <a:noFill/>
          </a:ln>
        </p:spPr>
        <p:txBody>
          <a:bodyPr/>
          <a:lstStyle/>
          <a:p>
            <a:endParaRPr lang="en-US" dirty="0"/>
          </a:p>
        </p:txBody>
      </p:sp>
    </p:spTree>
    <p:extLst>
      <p:ext uri="{BB962C8B-B14F-4D97-AF65-F5344CB8AC3E}">
        <p14:creationId xmlns:p14="http://schemas.microsoft.com/office/powerpoint/2010/main" val="185491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FC020-C037-A0FB-283B-4997A943EA19}"/>
              </a:ext>
            </a:extLst>
          </p:cNvPr>
          <p:cNvSpPr>
            <a:spLocks noGrp="1"/>
          </p:cNvSpPr>
          <p:nvPr>
            <p:ph type="title"/>
          </p:nvPr>
        </p:nvSpPr>
        <p:spPr>
          <a:xfrm>
            <a:off x="838200" y="887640"/>
            <a:ext cx="10515600" cy="1325563"/>
          </a:xfrm>
          <a:prstGeom prst="rect">
            <a:avLst/>
          </a:prstGeom>
        </p:spPr>
        <p:txBody>
          <a:bodyPr/>
          <a:lstStyle>
            <a:lvl1pPr>
              <a:defRPr sz="4800" b="1"/>
            </a:lvl1pPr>
          </a:lstStyle>
          <a:p>
            <a:r>
              <a:rPr lang="en-US" dirty="0"/>
              <a:t>Click to edit Master title style</a:t>
            </a:r>
          </a:p>
        </p:txBody>
      </p:sp>
      <p:sp>
        <p:nvSpPr>
          <p:cNvPr id="3" name="Content Placeholder 2">
            <a:extLst>
              <a:ext uri="{FF2B5EF4-FFF2-40B4-BE49-F238E27FC236}">
                <a16:creationId xmlns:a16="http://schemas.microsoft.com/office/drawing/2014/main" id="{648D02BF-D4F8-6BC8-2E33-D22780200D86}"/>
              </a:ext>
            </a:extLst>
          </p:cNvPr>
          <p:cNvSpPr>
            <a:spLocks noGrp="1"/>
          </p:cNvSpPr>
          <p:nvPr>
            <p:ph idx="1"/>
          </p:nvPr>
        </p:nvSpPr>
        <p:spPr>
          <a:xfrm>
            <a:off x="776653" y="2343760"/>
            <a:ext cx="10515600"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81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CA488-0709-159E-F47C-260CF37F9707}"/>
              </a:ext>
            </a:extLst>
          </p:cNvPr>
          <p:cNvSpPr>
            <a:spLocks noGrp="1"/>
          </p:cNvSpPr>
          <p:nvPr>
            <p:ph type="title"/>
          </p:nvPr>
        </p:nvSpPr>
        <p:spPr>
          <a:xfrm>
            <a:off x="831850" y="1709738"/>
            <a:ext cx="10515600" cy="2852737"/>
          </a:xfrm>
          <a:prstGeom prst="rect">
            <a:avLst/>
          </a:prstGeom>
        </p:spPr>
        <p:txBody>
          <a:bodyPr anchor="b"/>
          <a:lstStyle>
            <a:lvl1pPr>
              <a:defRPr sz="6000" b="1"/>
            </a:lvl1pPr>
          </a:lstStyle>
          <a:p>
            <a:r>
              <a:rPr lang="en-US" dirty="0"/>
              <a:t>Click to edit Master title style</a:t>
            </a:r>
          </a:p>
        </p:txBody>
      </p:sp>
      <p:sp>
        <p:nvSpPr>
          <p:cNvPr id="3" name="Text Placeholder 2">
            <a:extLst>
              <a:ext uri="{FF2B5EF4-FFF2-40B4-BE49-F238E27FC236}">
                <a16:creationId xmlns:a16="http://schemas.microsoft.com/office/drawing/2014/main" id="{E9E52834-4F74-98F9-F60C-5197C62336C5}"/>
              </a:ext>
            </a:extLst>
          </p:cNvPr>
          <p:cNvSpPr>
            <a:spLocks noGrp="1"/>
          </p:cNvSpPr>
          <p:nvPr>
            <p:ph type="body" idx="1"/>
          </p:nvPr>
        </p:nvSpPr>
        <p:spPr>
          <a:xfrm>
            <a:off x="831850" y="4589463"/>
            <a:ext cx="10515600" cy="1500187"/>
          </a:xfrm>
          <a:prstGeom prst="rect">
            <a:avLst/>
          </a:prstGeom>
        </p:spPr>
        <p:txBody>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800316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86A70-2734-CE97-14E8-112E97ED41F4}"/>
              </a:ext>
            </a:extLst>
          </p:cNvPr>
          <p:cNvSpPr>
            <a:spLocks noGrp="1"/>
          </p:cNvSpPr>
          <p:nvPr>
            <p:ph type="title"/>
          </p:nvPr>
        </p:nvSpPr>
        <p:spPr>
          <a:xfrm>
            <a:off x="838200" y="915631"/>
            <a:ext cx="10515600" cy="1325563"/>
          </a:xfrm>
          <a:prstGeom prst="rect">
            <a:avLst/>
          </a:prstGeom>
        </p:spPr>
        <p:txBody>
          <a:bodyPr/>
          <a:lstStyle>
            <a:lvl1pPr>
              <a:defRPr sz="4800" b="1"/>
            </a:lvl1pPr>
          </a:lstStyle>
          <a:p>
            <a:r>
              <a:rPr lang="en-US" dirty="0"/>
              <a:t>Click to edit Master title style</a:t>
            </a:r>
          </a:p>
        </p:txBody>
      </p:sp>
      <p:sp>
        <p:nvSpPr>
          <p:cNvPr id="3" name="Content Placeholder 2">
            <a:extLst>
              <a:ext uri="{FF2B5EF4-FFF2-40B4-BE49-F238E27FC236}">
                <a16:creationId xmlns:a16="http://schemas.microsoft.com/office/drawing/2014/main" id="{DB16E094-34D4-3B18-755E-6BADA9B7BD3F}"/>
              </a:ext>
            </a:extLst>
          </p:cNvPr>
          <p:cNvSpPr>
            <a:spLocks noGrp="1"/>
          </p:cNvSpPr>
          <p:nvPr>
            <p:ph sz="half" idx="1"/>
          </p:nvPr>
        </p:nvSpPr>
        <p:spPr>
          <a:xfrm>
            <a:off x="838200" y="2247350"/>
            <a:ext cx="5181600"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6D11363-69C2-D26B-E799-25D366DE7A12}"/>
              </a:ext>
            </a:extLst>
          </p:cNvPr>
          <p:cNvSpPr>
            <a:spLocks noGrp="1"/>
          </p:cNvSpPr>
          <p:nvPr>
            <p:ph sz="half" idx="2"/>
          </p:nvPr>
        </p:nvSpPr>
        <p:spPr>
          <a:xfrm>
            <a:off x="6172200" y="225350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8275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F2B78-14FC-D576-9877-7B45C2501EB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7A9DE9C-F45E-13DD-0DB6-012099F0E57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012778-6ACC-C348-B1FF-61024AD76C4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56E160-A5CF-0987-CA6F-0DDB5EA503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702076-5560-4421-D456-11E3D7CFA68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5857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2FE23-02E1-2CB8-0450-66F733A0BC6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4B2EB0A-2305-56E7-06E3-702153863078}"/>
              </a:ext>
            </a:extLst>
          </p:cNvPr>
          <p:cNvSpPr>
            <a:spLocks noGrp="1"/>
          </p:cNvSpPr>
          <p:nvPr>
            <p:ph type="dt" sz="half" idx="10"/>
          </p:nvPr>
        </p:nvSpPr>
        <p:spPr>
          <a:xfrm>
            <a:off x="838200" y="6356350"/>
            <a:ext cx="2743200" cy="365125"/>
          </a:xfrm>
          <a:prstGeom prst="rect">
            <a:avLst/>
          </a:prstGeom>
        </p:spPr>
        <p:txBody>
          <a:bodyPr/>
          <a:lstStyle/>
          <a:p>
            <a:fld id="{BB1EC32A-016B-4482-A075-A5313B0856C0}" type="datetimeFigureOut">
              <a:rPr lang="en-US" smtClean="0"/>
              <a:t>3/11/2026</a:t>
            </a:fld>
            <a:endParaRPr lang="en-US" dirty="0"/>
          </a:p>
        </p:txBody>
      </p:sp>
      <p:sp>
        <p:nvSpPr>
          <p:cNvPr id="4" name="Footer Placeholder 3">
            <a:extLst>
              <a:ext uri="{FF2B5EF4-FFF2-40B4-BE49-F238E27FC236}">
                <a16:creationId xmlns:a16="http://schemas.microsoft.com/office/drawing/2014/main" id="{B2EE0053-BE41-D2CB-0568-9A1A16C16A4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5D12BF85-2586-8768-C9EC-CB8A9773BAF0}"/>
              </a:ext>
            </a:extLst>
          </p:cNvPr>
          <p:cNvSpPr>
            <a:spLocks noGrp="1"/>
          </p:cNvSpPr>
          <p:nvPr>
            <p:ph type="sldNum" sz="quarter" idx="12"/>
          </p:nvPr>
        </p:nvSpPr>
        <p:spPr>
          <a:xfrm>
            <a:off x="8610600" y="6356350"/>
            <a:ext cx="2743200" cy="365125"/>
          </a:xfrm>
          <a:prstGeom prst="rect">
            <a:avLst/>
          </a:prstGeom>
        </p:spPr>
        <p:txBody>
          <a:bodyPr/>
          <a:lstStyle/>
          <a:p>
            <a:fld id="{B4D807C4-4552-46DB-8E34-835B7A03B176}" type="slidenum">
              <a:rPr lang="en-US" smtClean="0"/>
              <a:t>‹#›</a:t>
            </a:fld>
            <a:endParaRPr lang="en-US" dirty="0"/>
          </a:p>
        </p:txBody>
      </p:sp>
    </p:spTree>
    <p:extLst>
      <p:ext uri="{BB962C8B-B14F-4D97-AF65-F5344CB8AC3E}">
        <p14:creationId xmlns:p14="http://schemas.microsoft.com/office/powerpoint/2010/main" val="2920935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7181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268B7-6642-5A32-7DEF-EF8134D05C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20B7B1-D63F-84A0-ECB7-8E55887A982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854E0D-0934-8DB6-1FF3-6615A8394E9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B26361-B03C-C69D-F632-3E7399763BC9}"/>
              </a:ext>
            </a:extLst>
          </p:cNvPr>
          <p:cNvSpPr>
            <a:spLocks noGrp="1"/>
          </p:cNvSpPr>
          <p:nvPr>
            <p:ph type="dt" sz="half" idx="10"/>
          </p:nvPr>
        </p:nvSpPr>
        <p:spPr>
          <a:xfrm>
            <a:off x="838200" y="6356350"/>
            <a:ext cx="2743200" cy="365125"/>
          </a:xfrm>
          <a:prstGeom prst="rect">
            <a:avLst/>
          </a:prstGeom>
        </p:spPr>
        <p:txBody>
          <a:bodyPr/>
          <a:lstStyle/>
          <a:p>
            <a:fld id="{BB1EC32A-016B-4482-A075-A5313B0856C0}" type="datetimeFigureOut">
              <a:rPr lang="en-US" smtClean="0"/>
              <a:t>3/11/2026</a:t>
            </a:fld>
            <a:endParaRPr lang="en-US" dirty="0"/>
          </a:p>
        </p:txBody>
      </p:sp>
      <p:sp>
        <p:nvSpPr>
          <p:cNvPr id="6" name="Footer Placeholder 5">
            <a:extLst>
              <a:ext uri="{FF2B5EF4-FFF2-40B4-BE49-F238E27FC236}">
                <a16:creationId xmlns:a16="http://schemas.microsoft.com/office/drawing/2014/main" id="{55371516-48FC-FFCA-C93B-769651BBDE0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0C5072E-8BF0-34F8-D057-FA47C2FF33FA}"/>
              </a:ext>
            </a:extLst>
          </p:cNvPr>
          <p:cNvSpPr>
            <a:spLocks noGrp="1"/>
          </p:cNvSpPr>
          <p:nvPr>
            <p:ph type="sldNum" sz="quarter" idx="12"/>
          </p:nvPr>
        </p:nvSpPr>
        <p:spPr>
          <a:xfrm>
            <a:off x="8610600" y="6356350"/>
            <a:ext cx="2743200" cy="365125"/>
          </a:xfrm>
          <a:prstGeom prst="rect">
            <a:avLst/>
          </a:prstGeom>
        </p:spPr>
        <p:txBody>
          <a:bodyPr/>
          <a:lstStyle/>
          <a:p>
            <a:fld id="{B4D807C4-4552-46DB-8E34-835B7A03B176}" type="slidenum">
              <a:rPr lang="en-US" smtClean="0"/>
              <a:t>‹#›</a:t>
            </a:fld>
            <a:endParaRPr lang="en-US" dirty="0"/>
          </a:p>
        </p:txBody>
      </p:sp>
    </p:spTree>
    <p:extLst>
      <p:ext uri="{BB962C8B-B14F-4D97-AF65-F5344CB8AC3E}">
        <p14:creationId xmlns:p14="http://schemas.microsoft.com/office/powerpoint/2010/main" val="374097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200F2-4473-C9B0-A97E-AFF39B932CA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06969DC9-8622-C877-0D5F-E4775720125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FBD3563-6D78-B8A4-D163-2974308E8AA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01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orange and black rectangle&#10;&#10;Description automatically generated">
            <a:extLst>
              <a:ext uri="{FF2B5EF4-FFF2-40B4-BE49-F238E27FC236}">
                <a16:creationId xmlns:a16="http://schemas.microsoft.com/office/drawing/2014/main" id="{A73985B9-8A3F-3758-BE8D-496B1AF1AF4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972800" y="5685779"/>
            <a:ext cx="1017571" cy="1017571"/>
          </a:xfrm>
          <a:prstGeom prst="rect">
            <a:avLst/>
          </a:prstGeom>
        </p:spPr>
      </p:pic>
      <p:sp>
        <p:nvSpPr>
          <p:cNvPr id="8" name="Freeform: Shape 7">
            <a:extLst>
              <a:ext uri="{FF2B5EF4-FFF2-40B4-BE49-F238E27FC236}">
                <a16:creationId xmlns:a16="http://schemas.microsoft.com/office/drawing/2014/main" id="{F0014D4F-3C63-B55A-B7A5-100A38C285F8}"/>
              </a:ext>
            </a:extLst>
          </p:cNvPr>
          <p:cNvSpPr/>
          <p:nvPr userDrawn="1"/>
        </p:nvSpPr>
        <p:spPr>
          <a:xfrm>
            <a:off x="2705879" y="0"/>
            <a:ext cx="9486122" cy="263856"/>
          </a:xfrm>
          <a:custGeom>
            <a:avLst/>
            <a:gdLst>
              <a:gd name="connsiteX0" fmla="*/ 0 w 3961647"/>
              <a:gd name="connsiteY0" fmla="*/ 0 h 290430"/>
              <a:gd name="connsiteX1" fmla="*/ 3961647 w 3961647"/>
              <a:gd name="connsiteY1" fmla="*/ 0 h 290430"/>
              <a:gd name="connsiteX2" fmla="*/ 3961647 w 3961647"/>
              <a:gd name="connsiteY2" fmla="*/ 290431 h 290430"/>
              <a:gd name="connsiteX3" fmla="*/ 0 w 3961647"/>
              <a:gd name="connsiteY3" fmla="*/ 290431 h 290430"/>
            </a:gdLst>
            <a:ahLst/>
            <a:cxnLst>
              <a:cxn ang="0">
                <a:pos x="connsiteX0" y="connsiteY0"/>
              </a:cxn>
              <a:cxn ang="0">
                <a:pos x="connsiteX1" y="connsiteY1"/>
              </a:cxn>
              <a:cxn ang="0">
                <a:pos x="connsiteX2" y="connsiteY2"/>
              </a:cxn>
              <a:cxn ang="0">
                <a:pos x="connsiteX3" y="connsiteY3"/>
              </a:cxn>
            </a:cxnLst>
            <a:rect l="l" t="t" r="r" b="b"/>
            <a:pathLst>
              <a:path w="3961647" h="290430">
                <a:moveTo>
                  <a:pt x="0" y="0"/>
                </a:moveTo>
                <a:lnTo>
                  <a:pt x="3961647" y="0"/>
                </a:lnTo>
                <a:lnTo>
                  <a:pt x="3961647" y="290431"/>
                </a:lnTo>
                <a:lnTo>
                  <a:pt x="0" y="290431"/>
                </a:lnTo>
                <a:close/>
              </a:path>
            </a:pathLst>
          </a:custGeom>
          <a:solidFill>
            <a:schemeClr val="tx1"/>
          </a:solidFill>
          <a:ln w="0" cap="flat">
            <a:noFill/>
            <a:prstDash val="solid"/>
            <a:miter/>
          </a:ln>
        </p:spPr>
        <p:txBody>
          <a:bodyPr rtlCol="0" anchor="ctr"/>
          <a:lstStyle/>
          <a:p>
            <a:endParaRPr lang="en-US" dirty="0"/>
          </a:p>
        </p:txBody>
      </p:sp>
      <p:grpSp>
        <p:nvGrpSpPr>
          <p:cNvPr id="9" name="Group 8">
            <a:extLst>
              <a:ext uri="{FF2B5EF4-FFF2-40B4-BE49-F238E27FC236}">
                <a16:creationId xmlns:a16="http://schemas.microsoft.com/office/drawing/2014/main" id="{0B24E5A5-5C9C-95F2-5D1C-455520F32C61}"/>
              </a:ext>
            </a:extLst>
          </p:cNvPr>
          <p:cNvGrpSpPr/>
          <p:nvPr userDrawn="1"/>
        </p:nvGrpSpPr>
        <p:grpSpPr>
          <a:xfrm>
            <a:off x="0" y="-12440"/>
            <a:ext cx="3523129" cy="357674"/>
            <a:chOff x="0" y="-119321"/>
            <a:chExt cx="8565256" cy="608521"/>
          </a:xfrm>
        </p:grpSpPr>
        <p:sp>
          <p:nvSpPr>
            <p:cNvPr id="10" name="Freeform: Shape 9">
              <a:extLst>
                <a:ext uri="{FF2B5EF4-FFF2-40B4-BE49-F238E27FC236}">
                  <a16:creationId xmlns:a16="http://schemas.microsoft.com/office/drawing/2014/main" id="{4295999D-CDD8-73BF-5927-ABB80AC7F503}"/>
                </a:ext>
              </a:extLst>
            </p:cNvPr>
            <p:cNvSpPr/>
            <p:nvPr/>
          </p:nvSpPr>
          <p:spPr>
            <a:xfrm>
              <a:off x="0" y="-98157"/>
              <a:ext cx="8565256" cy="587356"/>
            </a:xfrm>
            <a:custGeom>
              <a:avLst/>
              <a:gdLst>
                <a:gd name="connsiteX0" fmla="*/ 7586134 w 8565256"/>
                <a:gd name="connsiteY0" fmla="*/ 1058299 h 1058298"/>
                <a:gd name="connsiteX1" fmla="*/ 0 w 8565256"/>
                <a:gd name="connsiteY1" fmla="*/ 1058299 h 1058298"/>
                <a:gd name="connsiteX2" fmla="*/ 0 w 8565256"/>
                <a:gd name="connsiteY2" fmla="*/ 0 h 1058298"/>
                <a:gd name="connsiteX3" fmla="*/ 8565256 w 8565256"/>
                <a:gd name="connsiteY3" fmla="*/ 0 h 1058298"/>
                <a:gd name="connsiteX4" fmla="*/ 7586134 w 8565256"/>
                <a:gd name="connsiteY4" fmla="*/ 1058299 h 1058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5256" h="1058298">
                  <a:moveTo>
                    <a:pt x="7586134" y="1058299"/>
                  </a:moveTo>
                  <a:lnTo>
                    <a:pt x="0" y="1058299"/>
                  </a:lnTo>
                  <a:lnTo>
                    <a:pt x="0" y="0"/>
                  </a:lnTo>
                  <a:lnTo>
                    <a:pt x="8565256" y="0"/>
                  </a:lnTo>
                  <a:lnTo>
                    <a:pt x="7586134" y="1058299"/>
                  </a:lnTo>
                  <a:close/>
                </a:path>
              </a:pathLst>
            </a:custGeom>
            <a:solidFill>
              <a:srgbClr val="FF6900"/>
            </a:solidFill>
            <a:ln w="0"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3D96A9A1-DC1A-B0C6-3209-3053AC2897F6}"/>
                </a:ext>
              </a:extLst>
            </p:cNvPr>
            <p:cNvSpPr/>
            <p:nvPr/>
          </p:nvSpPr>
          <p:spPr>
            <a:xfrm>
              <a:off x="6578398" y="-119321"/>
              <a:ext cx="1624093" cy="608521"/>
            </a:xfrm>
            <a:custGeom>
              <a:avLst/>
              <a:gdLst>
                <a:gd name="connsiteX0" fmla="*/ 1624095 w 1624094"/>
                <a:gd name="connsiteY0" fmla="*/ 0 h 1058298"/>
                <a:gd name="connsiteX1" fmla="*/ 644972 w 1624094"/>
                <a:gd name="connsiteY1" fmla="*/ 1058299 h 1058298"/>
                <a:gd name="connsiteX2" fmla="*/ 0 w 1624094"/>
                <a:gd name="connsiteY2" fmla="*/ 1058299 h 1058298"/>
                <a:gd name="connsiteX3" fmla="*/ 979123 w 1624094"/>
                <a:gd name="connsiteY3" fmla="*/ 0 h 1058298"/>
                <a:gd name="connsiteX4" fmla="*/ 1624095 w 1624094"/>
                <a:gd name="connsiteY4" fmla="*/ 0 h 1058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4094" h="1058298">
                  <a:moveTo>
                    <a:pt x="1624095" y="0"/>
                  </a:moveTo>
                  <a:lnTo>
                    <a:pt x="644972" y="1058299"/>
                  </a:lnTo>
                  <a:lnTo>
                    <a:pt x="0" y="1058299"/>
                  </a:lnTo>
                  <a:lnTo>
                    <a:pt x="979123" y="0"/>
                  </a:lnTo>
                  <a:lnTo>
                    <a:pt x="1624095" y="0"/>
                  </a:lnTo>
                  <a:close/>
                </a:path>
              </a:pathLst>
            </a:custGeom>
            <a:solidFill>
              <a:srgbClr val="FFFFFF"/>
            </a:solidFill>
            <a:ln w="0"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5256228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 id="214748366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22.jpe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24.jpeg"/></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9.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82EE2-2F0C-C445-C992-6E32A3206175}"/>
              </a:ext>
            </a:extLst>
          </p:cNvPr>
          <p:cNvSpPr>
            <a:spLocks noGrp="1"/>
          </p:cNvSpPr>
          <p:nvPr>
            <p:ph type="title"/>
          </p:nvPr>
        </p:nvSpPr>
        <p:spPr>
          <a:xfrm>
            <a:off x="122100" y="4503187"/>
            <a:ext cx="11957931" cy="1325563"/>
          </a:xfrm>
        </p:spPr>
        <p:txBody>
          <a:bodyPr/>
          <a:lstStyle/>
          <a:p>
            <a:r>
              <a:rPr lang="en-US" sz="3200" dirty="0">
                <a:latin typeface="Arial Nova" panose="020B0504020202020204" pitchFamily="34" charset="0"/>
              </a:rPr>
              <a:t>LOCAL WATERFRONT REVITLIZATION PROGRAM (LWRP)</a:t>
            </a:r>
            <a:endParaRPr lang="en-US" sz="3200" b="1" dirty="0">
              <a:latin typeface="Arial Nova" panose="020B0504020202020204" pitchFamily="34" charset="0"/>
            </a:endParaRPr>
          </a:p>
        </p:txBody>
      </p:sp>
      <p:sp>
        <p:nvSpPr>
          <p:cNvPr id="8" name="Subtitle 2">
            <a:extLst>
              <a:ext uri="{FF2B5EF4-FFF2-40B4-BE49-F238E27FC236}">
                <a16:creationId xmlns:a16="http://schemas.microsoft.com/office/drawing/2014/main" id="{62F0784B-478D-B756-32F4-5496C61F22FD}"/>
              </a:ext>
            </a:extLst>
          </p:cNvPr>
          <p:cNvSpPr txBox="1">
            <a:spLocks/>
          </p:cNvSpPr>
          <p:nvPr/>
        </p:nvSpPr>
        <p:spPr>
          <a:xfrm>
            <a:off x="142786" y="5079934"/>
            <a:ext cx="10682186" cy="1655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latin typeface="Arial Nova" panose="020B0504020202020204" pitchFamily="34" charset="0"/>
              </a:rPr>
              <a:t>WATERFRONT ADVISORY COMMITTEE (WAC)</a:t>
            </a:r>
          </a:p>
          <a:p>
            <a:pPr marL="0" indent="0">
              <a:buNone/>
            </a:pPr>
            <a:r>
              <a:rPr lang="en-US" sz="2400" dirty="0">
                <a:latin typeface="Arial Nova" panose="020B0504020202020204" pitchFamily="34" charset="0"/>
              </a:rPr>
              <a:t>MEETING #3 </a:t>
            </a:r>
          </a:p>
          <a:p>
            <a:pPr marL="0" indent="0">
              <a:buNone/>
            </a:pPr>
            <a:r>
              <a:rPr lang="en-US" sz="2000" dirty="0">
                <a:latin typeface="Arial Nova" panose="020B0504020202020204" pitchFamily="34" charset="0"/>
              </a:rPr>
              <a:t>March 11, 2026 </a:t>
            </a:r>
          </a:p>
          <a:p>
            <a:pPr marL="0" indent="0">
              <a:buNone/>
            </a:pPr>
            <a:r>
              <a:rPr lang="en-US" sz="2000" dirty="0">
                <a:latin typeface="Arial Nova" panose="020B0504020202020204" pitchFamily="34" charset="0"/>
              </a:rPr>
              <a:t>Virtual (via Zoom) </a:t>
            </a:r>
          </a:p>
        </p:txBody>
      </p:sp>
      <p:pic>
        <p:nvPicPr>
          <p:cNvPr id="9" name="Picture 8" descr="A orange and black rectangle&#10;&#10;Description automatically generated">
            <a:extLst>
              <a:ext uri="{FF2B5EF4-FFF2-40B4-BE49-F238E27FC236}">
                <a16:creationId xmlns:a16="http://schemas.microsoft.com/office/drawing/2014/main" id="{EBDBC27E-6C08-3FFE-F6AE-81400035CB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4973" y="5480637"/>
            <a:ext cx="1255059" cy="1255059"/>
          </a:xfrm>
          <a:prstGeom prst="rect">
            <a:avLst/>
          </a:prstGeom>
        </p:spPr>
      </p:pic>
      <p:pic>
        <p:nvPicPr>
          <p:cNvPr id="10" name="Picture Placeholder 5">
            <a:extLst>
              <a:ext uri="{FF2B5EF4-FFF2-40B4-BE49-F238E27FC236}">
                <a16:creationId xmlns:a16="http://schemas.microsoft.com/office/drawing/2014/main" id="{543BA872-36B5-7E33-4D9F-E371EC6E2F70}"/>
              </a:ext>
            </a:extLst>
          </p:cNvPr>
          <p:cNvPicPr>
            <a:picLocks noChangeAspect="1"/>
          </p:cNvPicPr>
          <p:nvPr/>
        </p:nvPicPr>
        <p:blipFill>
          <a:blip r:embed="rId3">
            <a:alphaModFix amt="25000"/>
            <a:extLst>
              <a:ext uri="{28A0092B-C50C-407E-A947-70E740481C1C}">
                <a14:useLocalDpi xmlns:a14="http://schemas.microsoft.com/office/drawing/2010/main" val="0"/>
              </a:ext>
            </a:extLst>
          </a:blip>
          <a:srcRect t="16377" b="16377"/>
          <a:stretch/>
        </p:blipFill>
        <p:spPr>
          <a:xfrm>
            <a:off x="0" y="0"/>
            <a:ext cx="12192000" cy="4239143"/>
          </a:xfrm>
          <a:prstGeom prst="rect">
            <a:avLst/>
          </a:prstGeom>
        </p:spPr>
      </p:pic>
      <p:pic>
        <p:nvPicPr>
          <p:cNvPr id="3" name="Graphic 2">
            <a:extLst>
              <a:ext uri="{FF2B5EF4-FFF2-40B4-BE49-F238E27FC236}">
                <a16:creationId xmlns:a16="http://schemas.microsoft.com/office/drawing/2014/main" id="{FDEF34D4-8EFB-2A51-01DA-3C9A8F65785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3464" y="54513"/>
            <a:ext cx="2996119" cy="2068553"/>
          </a:xfrm>
          <a:prstGeom prst="rect">
            <a:avLst/>
          </a:prstGeom>
        </p:spPr>
      </p:pic>
      <p:grpSp>
        <p:nvGrpSpPr>
          <p:cNvPr id="4" name="Group 3">
            <a:extLst>
              <a:ext uri="{FF2B5EF4-FFF2-40B4-BE49-F238E27FC236}">
                <a16:creationId xmlns:a16="http://schemas.microsoft.com/office/drawing/2014/main" id="{22C808F7-B7B2-CF9B-1246-6853911B9478}"/>
              </a:ext>
            </a:extLst>
          </p:cNvPr>
          <p:cNvGrpSpPr/>
          <p:nvPr/>
        </p:nvGrpSpPr>
        <p:grpSpPr>
          <a:xfrm>
            <a:off x="0" y="3976716"/>
            <a:ext cx="12199108" cy="396131"/>
            <a:chOff x="-7106" y="253934"/>
            <a:chExt cx="12199108" cy="396131"/>
          </a:xfrm>
        </p:grpSpPr>
        <p:sp>
          <p:nvSpPr>
            <p:cNvPr id="5" name="Rectangle 4">
              <a:extLst>
                <a:ext uri="{FF2B5EF4-FFF2-40B4-BE49-F238E27FC236}">
                  <a16:creationId xmlns:a16="http://schemas.microsoft.com/office/drawing/2014/main" id="{BA29B503-7F6E-DC1E-740A-3FFE071CBA57}"/>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16C64D5-A39B-7C3B-55B6-1E0D94CC8D10}"/>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29E7C93-D404-78D5-2A45-494E9BFF047F}"/>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269817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8120">
          <a:extLst>
            <a:ext uri="{FF2B5EF4-FFF2-40B4-BE49-F238E27FC236}">
              <a16:creationId xmlns:a16="http://schemas.microsoft.com/office/drawing/2014/main" id="{8F3253DF-ED44-30C0-DCEA-1AF4C76D6EEE}"/>
            </a:ext>
          </a:extLst>
        </p:cNvPr>
        <p:cNvGrpSpPr/>
        <p:nvPr/>
      </p:nvGrpSpPr>
      <p:grpSpPr>
        <a:xfrm>
          <a:off x="0" y="0"/>
          <a:ext cx="0" cy="0"/>
          <a:chOff x="0" y="0"/>
          <a:chExt cx="0" cy="0"/>
        </a:xfrm>
      </p:grpSpPr>
      <p:sp>
        <p:nvSpPr>
          <p:cNvPr id="8121" name="Google Shape;8121;p344">
            <a:extLst>
              <a:ext uri="{FF2B5EF4-FFF2-40B4-BE49-F238E27FC236}">
                <a16:creationId xmlns:a16="http://schemas.microsoft.com/office/drawing/2014/main" id="{79C3832A-140B-F08F-582C-1DA31B0E4C14}"/>
              </a:ext>
            </a:extLst>
          </p:cNvPr>
          <p:cNvSpPr txBox="1">
            <a:spLocks noGrp="1"/>
          </p:cNvSpPr>
          <p:nvPr>
            <p:ph type="body" idx="1"/>
          </p:nvPr>
        </p:nvSpPr>
        <p:spPr>
          <a:xfrm>
            <a:off x="616435" y="2023707"/>
            <a:ext cx="5583643" cy="3543370"/>
          </a:xfrm>
          <a:prstGeom prst="rect">
            <a:avLst/>
          </a:prstGeom>
        </p:spPr>
        <p:txBody>
          <a:bodyPr spcFirstLastPara="1" wrap="square" lIns="0" tIns="121900" rIns="304800" bIns="121900" anchor="t" anchorCtr="0">
            <a:noAutofit/>
          </a:bodyPr>
          <a:lstStyle/>
          <a:p>
            <a:pPr lvl="0" fontAlgn="base">
              <a:spcAft>
                <a:spcPts val="1200"/>
              </a:spcAft>
              <a:buClr>
                <a:srgbClr val="569367"/>
              </a:buClr>
              <a:buFont typeface="Arial" panose="020B0604020202020204" pitchFamily="34" charset="0"/>
              <a:buChar char="•"/>
            </a:pPr>
            <a:r>
              <a:rPr lang="en-US" altLang="en-US" sz="2800" dirty="0">
                <a:latin typeface="Arial Nova" panose="020B0504020202020204" pitchFamily="34" charset="0"/>
              </a:rPr>
              <a:t>Online via Survey Monkey</a:t>
            </a:r>
          </a:p>
          <a:p>
            <a:pPr lvl="0" fontAlgn="base">
              <a:spcAft>
                <a:spcPts val="1200"/>
              </a:spcAft>
              <a:buClr>
                <a:srgbClr val="569367"/>
              </a:buClr>
              <a:buFont typeface="Arial" panose="020B0604020202020204" pitchFamily="34" charset="0"/>
              <a:buChar char="•"/>
            </a:pPr>
            <a:r>
              <a:rPr lang="en-US" altLang="en-US" sz="2800" dirty="0">
                <a:latin typeface="Arial Nova" panose="020B0504020202020204" pitchFamily="34" charset="0"/>
              </a:rPr>
              <a:t>Opened March 4, 2026</a:t>
            </a:r>
          </a:p>
          <a:p>
            <a:pPr lvl="0" fontAlgn="base">
              <a:spcAft>
                <a:spcPts val="1200"/>
              </a:spcAft>
              <a:buClr>
                <a:srgbClr val="569367"/>
              </a:buClr>
              <a:buFont typeface="Arial" panose="020B0604020202020204" pitchFamily="34" charset="0"/>
              <a:buChar char="•"/>
            </a:pPr>
            <a:r>
              <a:rPr lang="en-US" altLang="en-US" sz="2800" dirty="0">
                <a:latin typeface="Arial Nova" panose="020B0504020202020204" pitchFamily="34" charset="0"/>
              </a:rPr>
              <a:t>Number of Responses to-date: 200+</a:t>
            </a:r>
          </a:p>
          <a:p>
            <a:pPr lvl="0" fontAlgn="base">
              <a:spcAft>
                <a:spcPts val="1200"/>
              </a:spcAft>
              <a:buClr>
                <a:srgbClr val="569367"/>
              </a:buClr>
              <a:buFont typeface="Arial" panose="020B0604020202020204" pitchFamily="34" charset="0"/>
              <a:buChar char="•"/>
            </a:pPr>
            <a:r>
              <a:rPr lang="en-US" altLang="en-US" sz="2800" dirty="0">
                <a:latin typeface="Arial Nova" panose="020B0504020202020204" pitchFamily="34" charset="0"/>
              </a:rPr>
              <a:t>Continued publicity methods</a:t>
            </a:r>
          </a:p>
          <a:p>
            <a:pPr lvl="1" fontAlgn="base">
              <a:spcAft>
                <a:spcPts val="1200"/>
              </a:spcAft>
              <a:buClr>
                <a:srgbClr val="569367"/>
              </a:buClr>
              <a:buFont typeface="Arial" panose="020B0604020202020204" pitchFamily="34" charset="0"/>
              <a:buChar char="•"/>
            </a:pPr>
            <a:r>
              <a:rPr lang="en-US" altLang="en-US" dirty="0">
                <a:latin typeface="Arial Nova" panose="020B0504020202020204" pitchFamily="34" charset="0"/>
              </a:rPr>
              <a:t>Town Webpage/ social media</a:t>
            </a:r>
          </a:p>
          <a:p>
            <a:pPr lvl="1" fontAlgn="base">
              <a:spcAft>
                <a:spcPts val="1200"/>
              </a:spcAft>
              <a:buClr>
                <a:srgbClr val="569367"/>
              </a:buClr>
              <a:buFont typeface="Arial" panose="020B0604020202020204" pitchFamily="34" charset="0"/>
              <a:buChar char="•"/>
            </a:pPr>
            <a:r>
              <a:rPr lang="en-US" altLang="en-US" dirty="0">
                <a:latin typeface="Arial Nova" panose="020B0504020202020204" pitchFamily="34" charset="0"/>
              </a:rPr>
              <a:t>Flyers</a:t>
            </a:r>
          </a:p>
          <a:p>
            <a:pPr lvl="1" fontAlgn="base">
              <a:spcAft>
                <a:spcPts val="1200"/>
              </a:spcAft>
              <a:buClr>
                <a:srgbClr val="569367"/>
              </a:buClr>
              <a:buFont typeface="Arial" panose="020B0604020202020204" pitchFamily="34" charset="0"/>
              <a:buChar char="•"/>
            </a:pPr>
            <a:r>
              <a:rPr lang="en-US" altLang="en-US" dirty="0">
                <a:latin typeface="Arial Nova" panose="020B0504020202020204" pitchFamily="34" charset="0"/>
              </a:rPr>
              <a:t>Project Cards</a:t>
            </a:r>
          </a:p>
          <a:p>
            <a:pPr>
              <a:buClr>
                <a:srgbClr val="569367"/>
              </a:buClr>
              <a:buFont typeface="Arial" panose="020B0604020202020204" pitchFamily="34" charset="0"/>
              <a:buChar char="•"/>
            </a:pPr>
            <a:endParaRPr sz="1600" dirty="0">
              <a:latin typeface="Arial Nova" panose="020B0504020202020204" pitchFamily="34" charset="0"/>
            </a:endParaRPr>
          </a:p>
        </p:txBody>
      </p:sp>
      <p:sp>
        <p:nvSpPr>
          <p:cNvPr id="8122" name="Google Shape;8122;p344">
            <a:extLst>
              <a:ext uri="{FF2B5EF4-FFF2-40B4-BE49-F238E27FC236}">
                <a16:creationId xmlns:a16="http://schemas.microsoft.com/office/drawing/2014/main" id="{5C95C60A-CF03-A874-37EC-3B12FD5406FF}"/>
              </a:ext>
            </a:extLst>
          </p:cNvPr>
          <p:cNvSpPr txBox="1">
            <a:spLocks noGrp="1"/>
          </p:cNvSpPr>
          <p:nvPr>
            <p:ph type="title"/>
          </p:nvPr>
        </p:nvSpPr>
        <p:spPr>
          <a:xfrm>
            <a:off x="1029212" y="663803"/>
            <a:ext cx="10387600" cy="1123274"/>
          </a:xfrm>
          <a:prstGeom prst="rect">
            <a:avLst/>
          </a:prstGeom>
        </p:spPr>
        <p:txBody>
          <a:bodyPr spcFirstLastPara="1" wrap="square" lIns="0" tIns="121900" rIns="0" bIns="243833" anchor="b" anchorCtr="0">
            <a:noAutofit/>
          </a:bodyPr>
          <a:lstStyle/>
          <a:p>
            <a:r>
              <a:rPr lang="en" sz="2800" dirty="0">
                <a:latin typeface="Arial Nova" panose="020B0504020202020204" pitchFamily="34" charset="0"/>
              </a:rPr>
              <a:t>Waterfront Survey (ongoing) Snapshot</a:t>
            </a:r>
            <a:endParaRPr sz="2800" dirty="0">
              <a:latin typeface="Arial Nova" panose="020B0504020202020204" pitchFamily="34" charset="0"/>
            </a:endParaRPr>
          </a:p>
        </p:txBody>
      </p:sp>
      <p:grpSp>
        <p:nvGrpSpPr>
          <p:cNvPr id="2" name="Group 1">
            <a:extLst>
              <a:ext uri="{FF2B5EF4-FFF2-40B4-BE49-F238E27FC236}">
                <a16:creationId xmlns:a16="http://schemas.microsoft.com/office/drawing/2014/main" id="{85B611C9-6195-F1F7-0DBE-F0390811EE2B}"/>
              </a:ext>
            </a:extLst>
          </p:cNvPr>
          <p:cNvGrpSpPr/>
          <p:nvPr/>
        </p:nvGrpSpPr>
        <p:grpSpPr>
          <a:xfrm>
            <a:off x="1029212" y="1742982"/>
            <a:ext cx="4394719" cy="102358"/>
            <a:chOff x="-7106" y="253934"/>
            <a:chExt cx="12199108" cy="396131"/>
          </a:xfrm>
        </p:grpSpPr>
        <p:sp>
          <p:nvSpPr>
            <p:cNvPr id="3" name="Rectangle 2">
              <a:extLst>
                <a:ext uri="{FF2B5EF4-FFF2-40B4-BE49-F238E27FC236}">
                  <a16:creationId xmlns:a16="http://schemas.microsoft.com/office/drawing/2014/main" id="{081437CD-0225-FEC5-64F3-FD775C68F78F}"/>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350F103-EE8E-2C00-D31F-808D6454EB09}"/>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10E8600-FE3B-3AFC-7555-830A734C16E6}"/>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Box 3">
            <a:extLst>
              <a:ext uri="{FF2B5EF4-FFF2-40B4-BE49-F238E27FC236}">
                <a16:creationId xmlns:a16="http://schemas.microsoft.com/office/drawing/2014/main" id="{A3BD4EF5-8E30-F609-93C5-07081A2835CD}"/>
              </a:ext>
            </a:extLst>
          </p:cNvPr>
          <p:cNvSpPr txBox="1"/>
          <p:nvPr/>
        </p:nvSpPr>
        <p:spPr>
          <a:xfrm>
            <a:off x="902000" y="73230"/>
            <a:ext cx="11475745" cy="707886"/>
          </a:xfrm>
          <a:prstGeom prst="rect">
            <a:avLst/>
          </a:prstGeom>
          <a:noFill/>
        </p:spPr>
        <p:txBody>
          <a:bodyPr wrap="square" rtlCol="0">
            <a:spAutoFit/>
          </a:bodyPr>
          <a:lstStyle/>
          <a:p>
            <a:r>
              <a:rPr lang="en-US" sz="4000" b="1" dirty="0">
                <a:latin typeface="Arial Nova" panose="020B0504020202020204" pitchFamily="34" charset="0"/>
                <a:ea typeface="Verdana" panose="020B0604030504040204" pitchFamily="34" charset="0"/>
              </a:rPr>
              <a:t>Public Engagement Update</a:t>
            </a:r>
          </a:p>
        </p:txBody>
      </p:sp>
      <p:grpSp>
        <p:nvGrpSpPr>
          <p:cNvPr id="7" name="Group 6">
            <a:extLst>
              <a:ext uri="{FF2B5EF4-FFF2-40B4-BE49-F238E27FC236}">
                <a16:creationId xmlns:a16="http://schemas.microsoft.com/office/drawing/2014/main" id="{0DE2565C-10C5-D97D-D462-FA9553BFF7E1}"/>
              </a:ext>
            </a:extLst>
          </p:cNvPr>
          <p:cNvGrpSpPr/>
          <p:nvPr/>
        </p:nvGrpSpPr>
        <p:grpSpPr>
          <a:xfrm>
            <a:off x="1029212" y="847633"/>
            <a:ext cx="4394719" cy="102358"/>
            <a:chOff x="-7106" y="253934"/>
            <a:chExt cx="12199108" cy="396131"/>
          </a:xfrm>
        </p:grpSpPr>
        <p:sp>
          <p:nvSpPr>
            <p:cNvPr id="10" name="Rectangle 9">
              <a:extLst>
                <a:ext uri="{FF2B5EF4-FFF2-40B4-BE49-F238E27FC236}">
                  <a16:creationId xmlns:a16="http://schemas.microsoft.com/office/drawing/2014/main" id="{51DE74CA-4CBD-6BDA-B66D-FF9B50B8BB45}"/>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CC9ED5C-2420-8911-210B-1EB8DD4591AE}"/>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49FBC0E7-8A21-D6C5-A86F-CED5EE232510}"/>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icture 5" descr="A orange and black rectangle&#10;&#10;Description automatically generated">
            <a:extLst>
              <a:ext uri="{FF2B5EF4-FFF2-40B4-BE49-F238E27FC236}">
                <a16:creationId xmlns:a16="http://schemas.microsoft.com/office/drawing/2014/main" id="{1C71DAD8-6FFD-8017-99B3-E82B1EF0FF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6776" y="5839549"/>
            <a:ext cx="878492" cy="878492"/>
          </a:xfrm>
          <a:prstGeom prst="rect">
            <a:avLst/>
          </a:prstGeom>
        </p:spPr>
      </p:pic>
      <p:pic>
        <p:nvPicPr>
          <p:cNvPr id="13" name="Picture 12">
            <a:extLst>
              <a:ext uri="{FF2B5EF4-FFF2-40B4-BE49-F238E27FC236}">
                <a16:creationId xmlns:a16="http://schemas.microsoft.com/office/drawing/2014/main" id="{444984E9-0D45-349C-FA16-D1E2ED019B7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65315" y="427173"/>
            <a:ext cx="3295663" cy="4264097"/>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B7E8F650-8C7C-6B8B-0720-569E8C2B67F1}"/>
              </a:ext>
            </a:extLst>
          </p:cNvPr>
          <p:cNvPicPr>
            <a:picLocks noChangeAspect="1"/>
          </p:cNvPicPr>
          <p:nvPr/>
        </p:nvPicPr>
        <p:blipFill>
          <a:blip r:embed="rId5"/>
          <a:stretch>
            <a:fillRect/>
          </a:stretch>
        </p:blipFill>
        <p:spPr>
          <a:xfrm>
            <a:off x="8165315" y="4978423"/>
            <a:ext cx="2894806" cy="1640448"/>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41C3BAB4-2A04-E92E-4B39-4C8B9D06B1A3}"/>
              </a:ext>
            </a:extLst>
          </p:cNvPr>
          <p:cNvPicPr>
            <a:picLocks noChangeAspect="1"/>
          </p:cNvPicPr>
          <p:nvPr/>
        </p:nvPicPr>
        <p:blipFill>
          <a:blip r:embed="rId6"/>
          <a:stretch>
            <a:fillRect/>
          </a:stretch>
        </p:blipFill>
        <p:spPr>
          <a:xfrm rot="21151599">
            <a:off x="6094222" y="3861200"/>
            <a:ext cx="3625607" cy="2047350"/>
          </a:xfrm>
          <a:prstGeom prst="rect">
            <a:avLst/>
          </a:prstGeom>
          <a:ln>
            <a:solidFill>
              <a:srgbClr val="04B2D9"/>
            </a:solidFill>
          </a:ln>
        </p:spPr>
      </p:pic>
    </p:spTree>
    <p:extLst>
      <p:ext uri="{BB962C8B-B14F-4D97-AF65-F5344CB8AC3E}">
        <p14:creationId xmlns:p14="http://schemas.microsoft.com/office/powerpoint/2010/main" val="2767466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8120">
          <a:extLst>
            <a:ext uri="{FF2B5EF4-FFF2-40B4-BE49-F238E27FC236}">
              <a16:creationId xmlns:a16="http://schemas.microsoft.com/office/drawing/2014/main" id="{EDB0D278-E40D-84EB-CFA0-318F3F09D119}"/>
            </a:ext>
          </a:extLst>
        </p:cNvPr>
        <p:cNvGrpSpPr/>
        <p:nvPr/>
      </p:nvGrpSpPr>
      <p:grpSpPr>
        <a:xfrm>
          <a:off x="0" y="0"/>
          <a:ext cx="0" cy="0"/>
          <a:chOff x="0" y="0"/>
          <a:chExt cx="0" cy="0"/>
        </a:xfrm>
      </p:grpSpPr>
      <p:sp>
        <p:nvSpPr>
          <p:cNvPr id="8121" name="Google Shape;8121;p344">
            <a:extLst>
              <a:ext uri="{FF2B5EF4-FFF2-40B4-BE49-F238E27FC236}">
                <a16:creationId xmlns:a16="http://schemas.microsoft.com/office/drawing/2014/main" id="{57B07453-8270-1E6D-5347-4E33B7973E3E}"/>
              </a:ext>
            </a:extLst>
          </p:cNvPr>
          <p:cNvSpPr txBox="1">
            <a:spLocks noGrp="1"/>
          </p:cNvSpPr>
          <p:nvPr>
            <p:ph type="body" idx="1"/>
          </p:nvPr>
        </p:nvSpPr>
        <p:spPr>
          <a:xfrm>
            <a:off x="1029212" y="1939636"/>
            <a:ext cx="5556524" cy="3543370"/>
          </a:xfrm>
          <a:prstGeom prst="rect">
            <a:avLst/>
          </a:prstGeom>
        </p:spPr>
        <p:txBody>
          <a:bodyPr spcFirstLastPara="1" wrap="square" lIns="0" tIns="121900" rIns="304800" bIns="121900" anchor="t" anchorCtr="0">
            <a:noAutofit/>
          </a:bodyPr>
          <a:lstStyle/>
          <a:p>
            <a:pPr lvl="0" fontAlgn="base">
              <a:spcAft>
                <a:spcPts val="1200"/>
              </a:spcAft>
              <a:buClr>
                <a:srgbClr val="569367"/>
              </a:buClr>
              <a:buFont typeface="Arial" panose="020B0604020202020204" pitchFamily="34" charset="0"/>
              <a:buChar char="•"/>
            </a:pPr>
            <a:r>
              <a:rPr lang="en-US" altLang="en-US" sz="2400" dirty="0">
                <a:latin typeface="Arial Nova" panose="020B0504020202020204" pitchFamily="34" charset="0"/>
              </a:rPr>
              <a:t>March 4</a:t>
            </a:r>
            <a:r>
              <a:rPr lang="en-US" altLang="en-US" sz="2400" baseline="30000" dirty="0">
                <a:latin typeface="Arial Nova" panose="020B0504020202020204" pitchFamily="34" charset="0"/>
              </a:rPr>
              <a:t>th</a:t>
            </a:r>
            <a:r>
              <a:rPr lang="en-US" altLang="en-US" sz="2400" dirty="0">
                <a:latin typeface="Arial Nova" panose="020B0504020202020204" pitchFamily="34" charset="0"/>
              </a:rPr>
              <a:t> 4-7 PM – Clayton Municipal Building</a:t>
            </a:r>
          </a:p>
          <a:p>
            <a:pPr lvl="0" fontAlgn="base">
              <a:spcAft>
                <a:spcPts val="1200"/>
              </a:spcAft>
              <a:buClr>
                <a:srgbClr val="569367"/>
              </a:buClr>
              <a:buFont typeface="Arial" panose="020B0604020202020204" pitchFamily="34" charset="0"/>
              <a:buChar char="•"/>
            </a:pPr>
            <a:r>
              <a:rPr lang="en-US" altLang="en-US" sz="2400" dirty="0">
                <a:latin typeface="Arial Nova" panose="020B0504020202020204" pitchFamily="34" charset="0"/>
              </a:rPr>
              <a:t>Open house style to introduce public to the process and the purpose</a:t>
            </a:r>
          </a:p>
          <a:p>
            <a:pPr lvl="0" fontAlgn="base">
              <a:spcAft>
                <a:spcPts val="1200"/>
              </a:spcAft>
              <a:buClr>
                <a:srgbClr val="569367"/>
              </a:buClr>
              <a:buFont typeface="Arial" panose="020B0604020202020204" pitchFamily="34" charset="0"/>
              <a:buChar char="•"/>
            </a:pPr>
            <a:r>
              <a:rPr lang="en-US" altLang="en-US" sz="2400" dirty="0">
                <a:latin typeface="Arial Nova" panose="020B0504020202020204" pitchFamily="34" charset="0"/>
              </a:rPr>
              <a:t>Interactive Stations to gather input</a:t>
            </a:r>
          </a:p>
          <a:p>
            <a:pPr lvl="1" fontAlgn="base">
              <a:spcAft>
                <a:spcPts val="1200"/>
              </a:spcAft>
              <a:buClr>
                <a:srgbClr val="569367"/>
              </a:buClr>
              <a:buFont typeface="Arial" panose="020B0604020202020204" pitchFamily="34" charset="0"/>
              <a:buChar char="•"/>
            </a:pPr>
            <a:r>
              <a:rPr lang="en-US" altLang="en-US" sz="2000" dirty="0">
                <a:latin typeface="Arial Nova" panose="020B0504020202020204" pitchFamily="34" charset="0"/>
              </a:rPr>
              <a:t>Issues/ Opportunities</a:t>
            </a:r>
          </a:p>
          <a:p>
            <a:pPr lvl="1" fontAlgn="base">
              <a:spcAft>
                <a:spcPts val="1200"/>
              </a:spcAft>
              <a:buClr>
                <a:srgbClr val="569367"/>
              </a:buClr>
              <a:buFont typeface="Arial" panose="020B0604020202020204" pitchFamily="34" charset="0"/>
              <a:buChar char="•"/>
            </a:pPr>
            <a:r>
              <a:rPr lang="en-US" altLang="en-US" sz="2000" dirty="0">
                <a:latin typeface="Arial Nova" panose="020B0504020202020204" pitchFamily="34" charset="0"/>
              </a:rPr>
              <a:t>Vision for waterfront</a:t>
            </a:r>
          </a:p>
          <a:p>
            <a:pPr>
              <a:buClr>
                <a:srgbClr val="569367"/>
              </a:buClr>
              <a:buFont typeface="Arial" panose="020B0604020202020204" pitchFamily="34" charset="0"/>
              <a:buChar char="•"/>
            </a:pPr>
            <a:endParaRPr sz="1600" dirty="0">
              <a:latin typeface="Arial Nova" panose="020B0504020202020204" pitchFamily="34" charset="0"/>
            </a:endParaRPr>
          </a:p>
        </p:txBody>
      </p:sp>
      <p:sp>
        <p:nvSpPr>
          <p:cNvPr id="8122" name="Google Shape;8122;p344">
            <a:extLst>
              <a:ext uri="{FF2B5EF4-FFF2-40B4-BE49-F238E27FC236}">
                <a16:creationId xmlns:a16="http://schemas.microsoft.com/office/drawing/2014/main" id="{0552A37C-CE86-69B4-A097-71F72AE7D650}"/>
              </a:ext>
            </a:extLst>
          </p:cNvPr>
          <p:cNvSpPr txBox="1">
            <a:spLocks noGrp="1"/>
          </p:cNvSpPr>
          <p:nvPr>
            <p:ph type="title"/>
          </p:nvPr>
        </p:nvSpPr>
        <p:spPr>
          <a:xfrm>
            <a:off x="1029212" y="663803"/>
            <a:ext cx="10387600" cy="1123274"/>
          </a:xfrm>
          <a:prstGeom prst="rect">
            <a:avLst/>
          </a:prstGeom>
        </p:spPr>
        <p:txBody>
          <a:bodyPr spcFirstLastPara="1" wrap="square" lIns="0" tIns="121900" rIns="0" bIns="243833" anchor="b" anchorCtr="0">
            <a:noAutofit/>
          </a:bodyPr>
          <a:lstStyle/>
          <a:p>
            <a:r>
              <a:rPr lang="en" sz="2800" dirty="0">
                <a:latin typeface="Arial Nova" panose="020B0504020202020204" pitchFamily="34" charset="0"/>
              </a:rPr>
              <a:t>Public Open H</a:t>
            </a:r>
            <a:r>
              <a:rPr lang="en-US" sz="2800" dirty="0">
                <a:latin typeface="Arial Nova" panose="020B0504020202020204" pitchFamily="34" charset="0"/>
              </a:rPr>
              <a:t>o</a:t>
            </a:r>
            <a:r>
              <a:rPr lang="en" sz="2800" dirty="0">
                <a:latin typeface="Arial Nova" panose="020B0504020202020204" pitchFamily="34" charset="0"/>
              </a:rPr>
              <a:t>use Recap</a:t>
            </a:r>
            <a:endParaRPr sz="2800" dirty="0">
              <a:latin typeface="Arial Nova" panose="020B0504020202020204" pitchFamily="34" charset="0"/>
            </a:endParaRPr>
          </a:p>
        </p:txBody>
      </p:sp>
      <p:grpSp>
        <p:nvGrpSpPr>
          <p:cNvPr id="2" name="Group 1">
            <a:extLst>
              <a:ext uri="{FF2B5EF4-FFF2-40B4-BE49-F238E27FC236}">
                <a16:creationId xmlns:a16="http://schemas.microsoft.com/office/drawing/2014/main" id="{F12A0641-4B24-D816-0050-6D9539229621}"/>
              </a:ext>
            </a:extLst>
          </p:cNvPr>
          <p:cNvGrpSpPr/>
          <p:nvPr/>
        </p:nvGrpSpPr>
        <p:grpSpPr>
          <a:xfrm>
            <a:off x="1029212" y="1742982"/>
            <a:ext cx="4394719" cy="102358"/>
            <a:chOff x="-7106" y="253934"/>
            <a:chExt cx="12199108" cy="396131"/>
          </a:xfrm>
        </p:grpSpPr>
        <p:sp>
          <p:nvSpPr>
            <p:cNvPr id="3" name="Rectangle 2">
              <a:extLst>
                <a:ext uri="{FF2B5EF4-FFF2-40B4-BE49-F238E27FC236}">
                  <a16:creationId xmlns:a16="http://schemas.microsoft.com/office/drawing/2014/main" id="{E433F633-3C0F-33ED-A3F4-8559199E47DA}"/>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C232027-224B-8B93-6954-AB7797D7FED0}"/>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FFF0345-6243-E530-900A-F7F93A21ADE3}"/>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Box 3">
            <a:extLst>
              <a:ext uri="{FF2B5EF4-FFF2-40B4-BE49-F238E27FC236}">
                <a16:creationId xmlns:a16="http://schemas.microsoft.com/office/drawing/2014/main" id="{6D288CCA-7A16-6D28-669B-72D410A02ED4}"/>
              </a:ext>
            </a:extLst>
          </p:cNvPr>
          <p:cNvSpPr txBox="1"/>
          <p:nvPr/>
        </p:nvSpPr>
        <p:spPr>
          <a:xfrm>
            <a:off x="902000" y="73230"/>
            <a:ext cx="11475745" cy="707886"/>
          </a:xfrm>
          <a:prstGeom prst="rect">
            <a:avLst/>
          </a:prstGeom>
          <a:noFill/>
        </p:spPr>
        <p:txBody>
          <a:bodyPr wrap="square" rtlCol="0">
            <a:spAutoFit/>
          </a:bodyPr>
          <a:lstStyle/>
          <a:p>
            <a:r>
              <a:rPr lang="en-US" sz="4000" b="1" dirty="0">
                <a:latin typeface="Arial Nova" panose="020B0504020202020204" pitchFamily="34" charset="0"/>
                <a:ea typeface="Verdana" panose="020B0604030504040204" pitchFamily="34" charset="0"/>
              </a:rPr>
              <a:t>Public Engagement Update</a:t>
            </a:r>
          </a:p>
        </p:txBody>
      </p:sp>
      <p:grpSp>
        <p:nvGrpSpPr>
          <p:cNvPr id="7" name="Group 6">
            <a:extLst>
              <a:ext uri="{FF2B5EF4-FFF2-40B4-BE49-F238E27FC236}">
                <a16:creationId xmlns:a16="http://schemas.microsoft.com/office/drawing/2014/main" id="{A8071489-2A7A-34F8-AF5E-A7C66A82624A}"/>
              </a:ext>
            </a:extLst>
          </p:cNvPr>
          <p:cNvGrpSpPr/>
          <p:nvPr/>
        </p:nvGrpSpPr>
        <p:grpSpPr>
          <a:xfrm>
            <a:off x="1029212" y="847633"/>
            <a:ext cx="4394719" cy="102358"/>
            <a:chOff x="-7106" y="253934"/>
            <a:chExt cx="12199108" cy="396131"/>
          </a:xfrm>
        </p:grpSpPr>
        <p:sp>
          <p:nvSpPr>
            <p:cNvPr id="10" name="Rectangle 9">
              <a:extLst>
                <a:ext uri="{FF2B5EF4-FFF2-40B4-BE49-F238E27FC236}">
                  <a16:creationId xmlns:a16="http://schemas.microsoft.com/office/drawing/2014/main" id="{C819680C-9EE3-A2C5-55CE-F89F0E4DADF5}"/>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FAC4B3D-BFA9-ED23-0756-16E910768867}"/>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E5F48B2-95CB-A645-BAE6-4D7938841DA2}"/>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icture 5" descr="A orange and black rectangle&#10;&#10;Description automatically generated">
            <a:extLst>
              <a:ext uri="{FF2B5EF4-FFF2-40B4-BE49-F238E27FC236}">
                <a16:creationId xmlns:a16="http://schemas.microsoft.com/office/drawing/2014/main" id="{EE3C0DAF-B0DC-4598-D727-CDDACB3574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6776" y="5839549"/>
            <a:ext cx="878492" cy="878492"/>
          </a:xfrm>
          <a:prstGeom prst="rect">
            <a:avLst/>
          </a:prstGeom>
        </p:spPr>
      </p:pic>
      <p:pic>
        <p:nvPicPr>
          <p:cNvPr id="13" name="Picture 12">
            <a:extLst>
              <a:ext uri="{FF2B5EF4-FFF2-40B4-BE49-F238E27FC236}">
                <a16:creationId xmlns:a16="http://schemas.microsoft.com/office/drawing/2014/main" id="{7B223E90-5BF6-519B-E9E4-18830CD175B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39872" y="1554480"/>
            <a:ext cx="4998720" cy="3749040"/>
          </a:xfrm>
          <a:prstGeom prst="rect">
            <a:avLst/>
          </a:prstGeom>
        </p:spPr>
      </p:pic>
    </p:spTree>
    <p:extLst>
      <p:ext uri="{BB962C8B-B14F-4D97-AF65-F5344CB8AC3E}">
        <p14:creationId xmlns:p14="http://schemas.microsoft.com/office/powerpoint/2010/main" val="26823761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8120">
          <a:extLst>
            <a:ext uri="{FF2B5EF4-FFF2-40B4-BE49-F238E27FC236}">
              <a16:creationId xmlns:a16="http://schemas.microsoft.com/office/drawing/2014/main" id="{1521AC0D-592A-ACA0-F74E-4DA1648C39DF}"/>
            </a:ext>
          </a:extLst>
        </p:cNvPr>
        <p:cNvGrpSpPr/>
        <p:nvPr/>
      </p:nvGrpSpPr>
      <p:grpSpPr>
        <a:xfrm>
          <a:off x="0" y="0"/>
          <a:ext cx="0" cy="0"/>
          <a:chOff x="0" y="0"/>
          <a:chExt cx="0" cy="0"/>
        </a:xfrm>
      </p:grpSpPr>
      <p:sp>
        <p:nvSpPr>
          <p:cNvPr id="8121" name="Google Shape;8121;p344">
            <a:extLst>
              <a:ext uri="{FF2B5EF4-FFF2-40B4-BE49-F238E27FC236}">
                <a16:creationId xmlns:a16="http://schemas.microsoft.com/office/drawing/2014/main" id="{03C21CE2-8730-2F04-5963-7B9E9939E6AA}"/>
              </a:ext>
            </a:extLst>
          </p:cNvPr>
          <p:cNvSpPr txBox="1">
            <a:spLocks noGrp="1"/>
          </p:cNvSpPr>
          <p:nvPr>
            <p:ph type="body" idx="1"/>
          </p:nvPr>
        </p:nvSpPr>
        <p:spPr>
          <a:xfrm>
            <a:off x="1029212" y="1939636"/>
            <a:ext cx="4220882" cy="3543370"/>
          </a:xfrm>
          <a:prstGeom prst="rect">
            <a:avLst/>
          </a:prstGeom>
        </p:spPr>
        <p:txBody>
          <a:bodyPr spcFirstLastPara="1" wrap="square" lIns="0" tIns="121900" rIns="304800" bIns="121900" anchor="t" anchorCtr="0">
            <a:noAutofit/>
          </a:bodyPr>
          <a:lstStyle/>
          <a:p>
            <a:pPr marL="186262" indent="0">
              <a:buClr>
                <a:srgbClr val="569367"/>
              </a:buClr>
              <a:buNone/>
            </a:pPr>
            <a:r>
              <a:rPr lang="en-US" sz="2000" b="1" dirty="0">
                <a:latin typeface="Arial Nova" panose="020B0504020202020204" pitchFamily="34" charset="0"/>
              </a:rPr>
              <a:t>Opportunities &amp; Assets:</a:t>
            </a:r>
          </a:p>
          <a:p>
            <a:pPr marL="186262" indent="0">
              <a:buClr>
                <a:srgbClr val="569367"/>
              </a:buClr>
              <a:buNone/>
            </a:pPr>
            <a:endParaRPr lang="en-US" sz="2000" dirty="0">
              <a:latin typeface="Arial Nova" panose="020B0504020202020204" pitchFamily="34" charset="0"/>
            </a:endParaRPr>
          </a:p>
          <a:p>
            <a:pPr lvl="0">
              <a:lnSpc>
                <a:spcPct val="150000"/>
              </a:lnSpc>
            </a:pPr>
            <a:r>
              <a:rPr lang="en-US" dirty="0"/>
              <a:t>A “Working Waterfront” for commercial marine operators is needed to sustain a waterfront community</a:t>
            </a:r>
          </a:p>
          <a:p>
            <a:pPr lvl="0">
              <a:lnSpc>
                <a:spcPct val="150000"/>
              </a:lnSpc>
            </a:pPr>
            <a:r>
              <a:rPr lang="en-US" dirty="0"/>
              <a:t>More trees for shade and vegetation at waterfront</a:t>
            </a:r>
          </a:p>
          <a:p>
            <a:pPr marL="186262" indent="0">
              <a:buClr>
                <a:srgbClr val="569367"/>
              </a:buClr>
              <a:buNone/>
            </a:pPr>
            <a:endParaRPr sz="2000" dirty="0">
              <a:latin typeface="Arial Nova" panose="020B0504020202020204" pitchFamily="34" charset="0"/>
            </a:endParaRPr>
          </a:p>
        </p:txBody>
      </p:sp>
      <p:sp>
        <p:nvSpPr>
          <p:cNvPr id="8122" name="Google Shape;8122;p344">
            <a:extLst>
              <a:ext uri="{FF2B5EF4-FFF2-40B4-BE49-F238E27FC236}">
                <a16:creationId xmlns:a16="http://schemas.microsoft.com/office/drawing/2014/main" id="{520454D7-977F-D825-6FA0-10B8AE763560}"/>
              </a:ext>
            </a:extLst>
          </p:cNvPr>
          <p:cNvSpPr txBox="1">
            <a:spLocks noGrp="1"/>
          </p:cNvSpPr>
          <p:nvPr>
            <p:ph type="title"/>
          </p:nvPr>
        </p:nvSpPr>
        <p:spPr>
          <a:xfrm>
            <a:off x="1029212" y="663803"/>
            <a:ext cx="10387600" cy="1123274"/>
          </a:xfrm>
          <a:prstGeom prst="rect">
            <a:avLst/>
          </a:prstGeom>
        </p:spPr>
        <p:txBody>
          <a:bodyPr spcFirstLastPara="1" wrap="square" lIns="0" tIns="121900" rIns="0" bIns="243833" anchor="b" anchorCtr="0">
            <a:noAutofit/>
          </a:bodyPr>
          <a:lstStyle/>
          <a:p>
            <a:r>
              <a:rPr lang="en" sz="2800" dirty="0">
                <a:latin typeface="Arial Nova" panose="020B0504020202020204" pitchFamily="34" charset="0"/>
              </a:rPr>
              <a:t>Public Open H</a:t>
            </a:r>
            <a:r>
              <a:rPr lang="en-US" sz="2800" dirty="0">
                <a:latin typeface="Arial Nova" panose="020B0504020202020204" pitchFamily="34" charset="0"/>
              </a:rPr>
              <a:t>o</a:t>
            </a:r>
            <a:r>
              <a:rPr lang="en" sz="2800" dirty="0">
                <a:latin typeface="Arial Nova" panose="020B0504020202020204" pitchFamily="34" charset="0"/>
              </a:rPr>
              <a:t>use Recap</a:t>
            </a:r>
            <a:endParaRPr sz="2800" dirty="0">
              <a:latin typeface="Arial Nova" panose="020B0504020202020204" pitchFamily="34" charset="0"/>
            </a:endParaRPr>
          </a:p>
        </p:txBody>
      </p:sp>
      <p:grpSp>
        <p:nvGrpSpPr>
          <p:cNvPr id="2" name="Group 1">
            <a:extLst>
              <a:ext uri="{FF2B5EF4-FFF2-40B4-BE49-F238E27FC236}">
                <a16:creationId xmlns:a16="http://schemas.microsoft.com/office/drawing/2014/main" id="{F456EBDC-B883-DB57-6B11-27674E3D2F97}"/>
              </a:ext>
            </a:extLst>
          </p:cNvPr>
          <p:cNvGrpSpPr/>
          <p:nvPr/>
        </p:nvGrpSpPr>
        <p:grpSpPr>
          <a:xfrm>
            <a:off x="1029212" y="1742982"/>
            <a:ext cx="4394719" cy="102358"/>
            <a:chOff x="-7106" y="253934"/>
            <a:chExt cx="12199108" cy="396131"/>
          </a:xfrm>
        </p:grpSpPr>
        <p:sp>
          <p:nvSpPr>
            <p:cNvPr id="3" name="Rectangle 2">
              <a:extLst>
                <a:ext uri="{FF2B5EF4-FFF2-40B4-BE49-F238E27FC236}">
                  <a16:creationId xmlns:a16="http://schemas.microsoft.com/office/drawing/2014/main" id="{AC8F7D67-F71A-B870-6CFD-A3C95C14F2E8}"/>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D510FF7-3B3C-F455-59F4-7F6AF41F0171}"/>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DB7B4C6-7238-DAAB-2D15-DB7C3C98F72C}"/>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Box 3">
            <a:extLst>
              <a:ext uri="{FF2B5EF4-FFF2-40B4-BE49-F238E27FC236}">
                <a16:creationId xmlns:a16="http://schemas.microsoft.com/office/drawing/2014/main" id="{FD844F84-41AF-CB46-A68D-63C38169689B}"/>
              </a:ext>
            </a:extLst>
          </p:cNvPr>
          <p:cNvSpPr txBox="1"/>
          <p:nvPr/>
        </p:nvSpPr>
        <p:spPr>
          <a:xfrm>
            <a:off x="902000" y="73230"/>
            <a:ext cx="11475745" cy="707886"/>
          </a:xfrm>
          <a:prstGeom prst="rect">
            <a:avLst/>
          </a:prstGeom>
          <a:noFill/>
        </p:spPr>
        <p:txBody>
          <a:bodyPr wrap="square" rtlCol="0">
            <a:spAutoFit/>
          </a:bodyPr>
          <a:lstStyle/>
          <a:p>
            <a:r>
              <a:rPr lang="en-US" sz="4000" b="1" dirty="0">
                <a:latin typeface="Arial Nova" panose="020B0504020202020204" pitchFamily="34" charset="0"/>
                <a:ea typeface="Verdana" panose="020B0604030504040204" pitchFamily="34" charset="0"/>
              </a:rPr>
              <a:t>Public Engagement Update</a:t>
            </a:r>
          </a:p>
        </p:txBody>
      </p:sp>
      <p:grpSp>
        <p:nvGrpSpPr>
          <p:cNvPr id="7" name="Group 6">
            <a:extLst>
              <a:ext uri="{FF2B5EF4-FFF2-40B4-BE49-F238E27FC236}">
                <a16:creationId xmlns:a16="http://schemas.microsoft.com/office/drawing/2014/main" id="{7794517D-FDF0-67FC-257C-F99462ED5173}"/>
              </a:ext>
            </a:extLst>
          </p:cNvPr>
          <p:cNvGrpSpPr/>
          <p:nvPr/>
        </p:nvGrpSpPr>
        <p:grpSpPr>
          <a:xfrm>
            <a:off x="1029212" y="847633"/>
            <a:ext cx="4394719" cy="102358"/>
            <a:chOff x="-7106" y="253934"/>
            <a:chExt cx="12199108" cy="396131"/>
          </a:xfrm>
        </p:grpSpPr>
        <p:sp>
          <p:nvSpPr>
            <p:cNvPr id="10" name="Rectangle 9">
              <a:extLst>
                <a:ext uri="{FF2B5EF4-FFF2-40B4-BE49-F238E27FC236}">
                  <a16:creationId xmlns:a16="http://schemas.microsoft.com/office/drawing/2014/main" id="{DCF7D6DA-2122-79DE-5E22-DAFFD08F3C1F}"/>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9BA528D-E616-D580-EC1A-D410AD3ACA87}"/>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439AB61-9BE1-F3F5-ACAF-F8BF772466B5}"/>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icture 5" descr="A orange and black rectangle&#10;&#10;Description automatically generated">
            <a:extLst>
              <a:ext uri="{FF2B5EF4-FFF2-40B4-BE49-F238E27FC236}">
                <a16:creationId xmlns:a16="http://schemas.microsoft.com/office/drawing/2014/main" id="{4E10E223-33EB-8467-780E-27258FCE62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6776" y="5839549"/>
            <a:ext cx="878492" cy="878492"/>
          </a:xfrm>
          <a:prstGeom prst="rect">
            <a:avLst/>
          </a:prstGeom>
        </p:spPr>
      </p:pic>
      <p:pic>
        <p:nvPicPr>
          <p:cNvPr id="15" name="Picture 14">
            <a:extLst>
              <a:ext uri="{FF2B5EF4-FFF2-40B4-BE49-F238E27FC236}">
                <a16:creationId xmlns:a16="http://schemas.microsoft.com/office/drawing/2014/main" id="{D04933E4-1A24-66A0-5895-C1EE2D826D2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3203" y="1086562"/>
            <a:ext cx="5934075" cy="4447540"/>
          </a:xfrm>
          <a:prstGeom prst="rect">
            <a:avLst/>
          </a:prstGeom>
          <a:noFill/>
          <a:ln>
            <a:noFill/>
          </a:ln>
        </p:spPr>
      </p:pic>
    </p:spTree>
    <p:extLst>
      <p:ext uri="{BB962C8B-B14F-4D97-AF65-F5344CB8AC3E}">
        <p14:creationId xmlns:p14="http://schemas.microsoft.com/office/powerpoint/2010/main" val="4183644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8120">
          <a:extLst>
            <a:ext uri="{FF2B5EF4-FFF2-40B4-BE49-F238E27FC236}">
              <a16:creationId xmlns:a16="http://schemas.microsoft.com/office/drawing/2014/main" id="{8F17AB00-FD0C-A3A6-8ED5-9905A187A614}"/>
            </a:ext>
          </a:extLst>
        </p:cNvPr>
        <p:cNvGrpSpPr/>
        <p:nvPr/>
      </p:nvGrpSpPr>
      <p:grpSpPr>
        <a:xfrm>
          <a:off x="0" y="0"/>
          <a:ext cx="0" cy="0"/>
          <a:chOff x="0" y="0"/>
          <a:chExt cx="0" cy="0"/>
        </a:xfrm>
      </p:grpSpPr>
      <p:sp>
        <p:nvSpPr>
          <p:cNvPr id="8122" name="Google Shape;8122;p344">
            <a:extLst>
              <a:ext uri="{FF2B5EF4-FFF2-40B4-BE49-F238E27FC236}">
                <a16:creationId xmlns:a16="http://schemas.microsoft.com/office/drawing/2014/main" id="{09B43ACB-CFD6-31FF-E838-9078556DF7A2}"/>
              </a:ext>
            </a:extLst>
          </p:cNvPr>
          <p:cNvSpPr txBox="1">
            <a:spLocks noGrp="1"/>
          </p:cNvSpPr>
          <p:nvPr>
            <p:ph type="title"/>
          </p:nvPr>
        </p:nvSpPr>
        <p:spPr>
          <a:xfrm>
            <a:off x="1029212" y="663803"/>
            <a:ext cx="10387600" cy="1123274"/>
          </a:xfrm>
          <a:prstGeom prst="rect">
            <a:avLst/>
          </a:prstGeom>
        </p:spPr>
        <p:txBody>
          <a:bodyPr spcFirstLastPara="1" wrap="square" lIns="0" tIns="121900" rIns="0" bIns="243833" anchor="b" anchorCtr="0">
            <a:noAutofit/>
          </a:bodyPr>
          <a:lstStyle/>
          <a:p>
            <a:r>
              <a:rPr lang="en" sz="2800" dirty="0">
                <a:latin typeface="Arial Nova" panose="020B0504020202020204" pitchFamily="34" charset="0"/>
              </a:rPr>
              <a:t>Public Open H</a:t>
            </a:r>
            <a:r>
              <a:rPr lang="en-US" sz="2800" dirty="0">
                <a:latin typeface="Arial Nova" panose="020B0504020202020204" pitchFamily="34" charset="0"/>
              </a:rPr>
              <a:t>o</a:t>
            </a:r>
            <a:r>
              <a:rPr lang="en" sz="2800" dirty="0">
                <a:latin typeface="Arial Nova" panose="020B0504020202020204" pitchFamily="34" charset="0"/>
              </a:rPr>
              <a:t>use Recap</a:t>
            </a:r>
            <a:endParaRPr sz="2800" dirty="0">
              <a:latin typeface="Arial Nova" panose="020B0504020202020204" pitchFamily="34" charset="0"/>
            </a:endParaRPr>
          </a:p>
        </p:txBody>
      </p:sp>
      <p:grpSp>
        <p:nvGrpSpPr>
          <p:cNvPr id="2" name="Group 1">
            <a:extLst>
              <a:ext uri="{FF2B5EF4-FFF2-40B4-BE49-F238E27FC236}">
                <a16:creationId xmlns:a16="http://schemas.microsoft.com/office/drawing/2014/main" id="{58D75D03-4968-C2D2-A905-018E225DE2C2}"/>
              </a:ext>
            </a:extLst>
          </p:cNvPr>
          <p:cNvGrpSpPr/>
          <p:nvPr/>
        </p:nvGrpSpPr>
        <p:grpSpPr>
          <a:xfrm>
            <a:off x="1029212" y="1742982"/>
            <a:ext cx="4394719" cy="102358"/>
            <a:chOff x="-7106" y="253934"/>
            <a:chExt cx="12199108" cy="396131"/>
          </a:xfrm>
        </p:grpSpPr>
        <p:sp>
          <p:nvSpPr>
            <p:cNvPr id="3" name="Rectangle 2">
              <a:extLst>
                <a:ext uri="{FF2B5EF4-FFF2-40B4-BE49-F238E27FC236}">
                  <a16:creationId xmlns:a16="http://schemas.microsoft.com/office/drawing/2014/main" id="{E900C75F-B4EB-D993-1C90-D29D886DCBE0}"/>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4C9791D-77FB-473A-497B-FB024D98BBC3}"/>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D168D86-D75B-0C66-A34C-069DF4B88030}"/>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Box 3">
            <a:extLst>
              <a:ext uri="{FF2B5EF4-FFF2-40B4-BE49-F238E27FC236}">
                <a16:creationId xmlns:a16="http://schemas.microsoft.com/office/drawing/2014/main" id="{0074E1FA-6A0A-184E-3E6E-12D901A56B88}"/>
              </a:ext>
            </a:extLst>
          </p:cNvPr>
          <p:cNvSpPr txBox="1"/>
          <p:nvPr/>
        </p:nvSpPr>
        <p:spPr>
          <a:xfrm>
            <a:off x="902000" y="73230"/>
            <a:ext cx="11475745" cy="707886"/>
          </a:xfrm>
          <a:prstGeom prst="rect">
            <a:avLst/>
          </a:prstGeom>
          <a:noFill/>
        </p:spPr>
        <p:txBody>
          <a:bodyPr wrap="square" rtlCol="0">
            <a:spAutoFit/>
          </a:bodyPr>
          <a:lstStyle/>
          <a:p>
            <a:r>
              <a:rPr lang="en-US" sz="4000" b="1" dirty="0">
                <a:latin typeface="Arial Nova" panose="020B0504020202020204" pitchFamily="34" charset="0"/>
                <a:ea typeface="Verdana" panose="020B0604030504040204" pitchFamily="34" charset="0"/>
              </a:rPr>
              <a:t>Public Engagement Update</a:t>
            </a:r>
          </a:p>
        </p:txBody>
      </p:sp>
      <p:grpSp>
        <p:nvGrpSpPr>
          <p:cNvPr id="7" name="Group 6">
            <a:extLst>
              <a:ext uri="{FF2B5EF4-FFF2-40B4-BE49-F238E27FC236}">
                <a16:creationId xmlns:a16="http://schemas.microsoft.com/office/drawing/2014/main" id="{058912A9-A9CB-851E-8CBC-5EE09F4AA881}"/>
              </a:ext>
            </a:extLst>
          </p:cNvPr>
          <p:cNvGrpSpPr/>
          <p:nvPr/>
        </p:nvGrpSpPr>
        <p:grpSpPr>
          <a:xfrm>
            <a:off x="1029212" y="847633"/>
            <a:ext cx="4394719" cy="102358"/>
            <a:chOff x="-7106" y="253934"/>
            <a:chExt cx="12199108" cy="396131"/>
          </a:xfrm>
        </p:grpSpPr>
        <p:sp>
          <p:nvSpPr>
            <p:cNvPr id="10" name="Rectangle 9">
              <a:extLst>
                <a:ext uri="{FF2B5EF4-FFF2-40B4-BE49-F238E27FC236}">
                  <a16:creationId xmlns:a16="http://schemas.microsoft.com/office/drawing/2014/main" id="{C6D1AFB1-FDA5-63C3-DCD5-78480F696ED8}"/>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8186D9D-342F-0EA1-0244-1DD8BBB69398}"/>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08E184D-83B2-C090-AB6E-CD83A7736008}"/>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icture 5" descr="A orange and black rectangle&#10;&#10;Description automatically generated">
            <a:extLst>
              <a:ext uri="{FF2B5EF4-FFF2-40B4-BE49-F238E27FC236}">
                <a16:creationId xmlns:a16="http://schemas.microsoft.com/office/drawing/2014/main" id="{EE67587E-0DE7-4C80-CC82-FDFF8DC739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6776" y="5839549"/>
            <a:ext cx="878492" cy="878492"/>
          </a:xfrm>
          <a:prstGeom prst="rect">
            <a:avLst/>
          </a:prstGeom>
        </p:spPr>
      </p:pic>
      <p:sp>
        <p:nvSpPr>
          <p:cNvPr id="5" name="Google Shape;8121;p344">
            <a:extLst>
              <a:ext uri="{FF2B5EF4-FFF2-40B4-BE49-F238E27FC236}">
                <a16:creationId xmlns:a16="http://schemas.microsoft.com/office/drawing/2014/main" id="{5C01EFCD-2215-20EF-4CA4-34A48FA7664E}"/>
              </a:ext>
            </a:extLst>
          </p:cNvPr>
          <p:cNvSpPr txBox="1">
            <a:spLocks/>
          </p:cNvSpPr>
          <p:nvPr/>
        </p:nvSpPr>
        <p:spPr>
          <a:xfrm>
            <a:off x="902000" y="1939636"/>
            <a:ext cx="10706420" cy="3543370"/>
          </a:xfrm>
          <a:prstGeom prst="rect">
            <a:avLst/>
          </a:prstGeom>
        </p:spPr>
        <p:txBody>
          <a:bodyPr spcFirstLastPara="1" wrap="square" lIns="0" tIns="121900" rIns="304800" bIns="121900" anchor="t" anchorCtr="0">
            <a:noAutofit/>
          </a:bodyPr>
          <a:lstStyle>
            <a:lvl1pPr marL="609585" lvl="0" indent="-423323" algn="l" defTabSz="914400" rtl="0" eaLnBrk="1" latinLnBrk="0" hangingPunct="1">
              <a:lnSpc>
                <a:spcPct val="100000"/>
              </a:lnSpc>
              <a:spcBef>
                <a:spcPts val="0"/>
              </a:spcBef>
              <a:spcAft>
                <a:spcPts val="0"/>
              </a:spcAft>
              <a:buSzPts val="1400"/>
              <a:buFont typeface="Arial" panose="020B0604020202020204" pitchFamily="34" charset="0"/>
              <a:buChar char="●"/>
              <a:defRPr sz="1867" kern="1200">
                <a:solidFill>
                  <a:schemeClr val="tx1"/>
                </a:solidFill>
                <a:latin typeface="+mn-lt"/>
                <a:ea typeface="+mn-ea"/>
                <a:cs typeface="+mn-cs"/>
              </a:defRPr>
            </a:lvl1pPr>
            <a:lvl2pPr marL="1219170" lvl="1" indent="-423323" algn="l" defTabSz="914400" rtl="0" eaLnBrk="1" latinLnBrk="0" hangingPunct="1">
              <a:lnSpc>
                <a:spcPct val="100000"/>
              </a:lnSpc>
              <a:spcBef>
                <a:spcPts val="667"/>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100000"/>
              </a:lnSpc>
              <a:spcBef>
                <a:spcPts val="667"/>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100000"/>
              </a:lnSpc>
              <a:spcBef>
                <a:spcPts val="667"/>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100000"/>
              </a:lnSpc>
              <a:spcBef>
                <a:spcPts val="667"/>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100000"/>
              </a:lnSpc>
              <a:spcBef>
                <a:spcPts val="667"/>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100000"/>
              </a:lnSpc>
              <a:spcBef>
                <a:spcPts val="667"/>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100000"/>
              </a:lnSpc>
              <a:spcBef>
                <a:spcPts val="667"/>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100000"/>
              </a:lnSpc>
              <a:spcBef>
                <a:spcPts val="667"/>
              </a:spcBef>
              <a:spcAft>
                <a:spcPts val="667"/>
              </a:spcAft>
              <a:buSzPts val="1400"/>
              <a:buFont typeface="Arial" panose="020B0604020202020204" pitchFamily="34" charset="0"/>
              <a:buChar char="■"/>
              <a:defRPr sz="1800" kern="1200">
                <a:solidFill>
                  <a:schemeClr val="tx1"/>
                </a:solidFill>
                <a:latin typeface="+mn-lt"/>
                <a:ea typeface="+mn-ea"/>
                <a:cs typeface="+mn-cs"/>
              </a:defRPr>
            </a:lvl9pPr>
          </a:lstStyle>
          <a:p>
            <a:pPr marL="186262" indent="0">
              <a:lnSpc>
                <a:spcPct val="150000"/>
              </a:lnSpc>
              <a:buClr>
                <a:srgbClr val="569367"/>
              </a:buClr>
              <a:buNone/>
            </a:pPr>
            <a:r>
              <a:rPr lang="en-US" sz="2000" b="1" dirty="0">
                <a:latin typeface="Arial Nova" panose="020B0504020202020204" pitchFamily="34" charset="0"/>
              </a:rPr>
              <a:t>Challenges</a:t>
            </a:r>
          </a:p>
          <a:p>
            <a:pPr marL="186262" indent="0">
              <a:lnSpc>
                <a:spcPct val="150000"/>
              </a:lnSpc>
              <a:buClr>
                <a:srgbClr val="569367"/>
              </a:buClr>
              <a:buNone/>
            </a:pPr>
            <a:endParaRPr lang="en-US" sz="2000" b="1" dirty="0">
              <a:latin typeface="Arial Nova" panose="020B0504020202020204" pitchFamily="34" charset="0"/>
            </a:endParaRPr>
          </a:p>
          <a:p>
            <a:pPr marL="342900" indent="-342900" eaLnBrk="0" fontAlgn="base" hangingPunct="0">
              <a:lnSpc>
                <a:spcPct val="150000"/>
              </a:lnSpc>
              <a:spcBef>
                <a:spcPct val="0"/>
              </a:spcBef>
              <a:spcAft>
                <a:spcPct val="0"/>
              </a:spcAft>
              <a:buSzTx/>
            </a:pPr>
            <a:r>
              <a:rPr lang="en-US" altLang="en-US" sz="2000" dirty="0">
                <a:latin typeface="Arial" panose="020B0604020202020204" pitchFamily="34" charset="0"/>
              </a:rPr>
              <a:t>Expand walking &amp; biking</a:t>
            </a:r>
          </a:p>
          <a:p>
            <a:pPr marL="342900" indent="-342900" eaLnBrk="0" fontAlgn="base" hangingPunct="0">
              <a:lnSpc>
                <a:spcPct val="150000"/>
              </a:lnSpc>
              <a:spcBef>
                <a:spcPct val="0"/>
              </a:spcBef>
              <a:spcAft>
                <a:spcPct val="0"/>
              </a:spcAft>
              <a:buSzTx/>
            </a:pPr>
            <a:r>
              <a:rPr lang="en-US" altLang="en-US" sz="2000" dirty="0">
                <a:latin typeface="Arial" panose="020B0604020202020204" pitchFamily="34" charset="0"/>
              </a:rPr>
              <a:t>Enhance the waterfront</a:t>
            </a:r>
          </a:p>
          <a:p>
            <a:pPr marL="342900" indent="-342900" eaLnBrk="0" fontAlgn="base" hangingPunct="0">
              <a:lnSpc>
                <a:spcPct val="150000"/>
              </a:lnSpc>
              <a:spcBef>
                <a:spcPct val="0"/>
              </a:spcBef>
              <a:spcAft>
                <a:spcPct val="0"/>
              </a:spcAft>
              <a:buSzTx/>
            </a:pPr>
            <a:r>
              <a:rPr lang="en-US" altLang="en-US" sz="2000" dirty="0">
                <a:latin typeface="Arial" panose="020B0604020202020204" pitchFamily="34" charset="0"/>
              </a:rPr>
              <a:t>Improve water access &amp; recreation</a:t>
            </a:r>
          </a:p>
          <a:p>
            <a:pPr marL="342900" indent="-342900" eaLnBrk="0" fontAlgn="base" hangingPunct="0">
              <a:lnSpc>
                <a:spcPct val="150000"/>
              </a:lnSpc>
              <a:spcBef>
                <a:spcPct val="0"/>
              </a:spcBef>
              <a:spcAft>
                <a:spcPct val="0"/>
              </a:spcAft>
              <a:buSzTx/>
            </a:pPr>
            <a:r>
              <a:rPr lang="en-US" altLang="en-US" sz="2000" dirty="0">
                <a:latin typeface="Arial" panose="020B0604020202020204" pitchFamily="34" charset="0"/>
              </a:rPr>
              <a:t>Support marine industries</a:t>
            </a:r>
          </a:p>
          <a:p>
            <a:pPr marL="342900" indent="-342900" eaLnBrk="0" fontAlgn="base" hangingPunct="0">
              <a:lnSpc>
                <a:spcPct val="150000"/>
              </a:lnSpc>
              <a:spcBef>
                <a:spcPct val="0"/>
              </a:spcBef>
              <a:spcAft>
                <a:spcPct val="0"/>
              </a:spcAft>
              <a:buSzTx/>
            </a:pPr>
            <a:r>
              <a:rPr lang="en-US" altLang="en-US" sz="2000" dirty="0">
                <a:latin typeface="Arial" panose="020B0604020202020204" pitchFamily="34" charset="0"/>
              </a:rPr>
              <a:t>Activate underused sites </a:t>
            </a:r>
          </a:p>
          <a:p>
            <a:pPr marL="342900" indent="-342900" eaLnBrk="0" fontAlgn="base" hangingPunct="0">
              <a:lnSpc>
                <a:spcPct val="150000"/>
              </a:lnSpc>
              <a:spcBef>
                <a:spcPct val="0"/>
              </a:spcBef>
              <a:spcAft>
                <a:spcPct val="0"/>
              </a:spcAft>
              <a:buSzTx/>
            </a:pPr>
            <a:r>
              <a:rPr lang="en-US" altLang="en-US" sz="2000" dirty="0">
                <a:latin typeface="Arial" panose="020B0604020202020204" pitchFamily="34" charset="0"/>
              </a:rPr>
              <a:t>Improve access &amp; community use </a:t>
            </a:r>
            <a:endParaRPr lang="en-US" sz="2000" dirty="0">
              <a:latin typeface="Arial Nova" panose="020B0504020202020204" pitchFamily="34" charset="0"/>
            </a:endParaRPr>
          </a:p>
          <a:p>
            <a:pPr marL="186262" indent="0">
              <a:buClr>
                <a:srgbClr val="569367"/>
              </a:buClr>
              <a:buNone/>
            </a:pPr>
            <a:endParaRPr lang="en-US" sz="2000" b="1" dirty="0">
              <a:latin typeface="Arial Nova" panose="020B0504020202020204" pitchFamily="34" charset="0"/>
            </a:endParaRPr>
          </a:p>
          <a:p>
            <a:pPr marL="186262" indent="0">
              <a:buClr>
                <a:srgbClr val="569367"/>
              </a:buClr>
              <a:buNone/>
            </a:pPr>
            <a:endParaRPr lang="en-US" sz="2000" b="1" dirty="0">
              <a:latin typeface="Arial Nova" panose="020B0504020202020204" pitchFamily="34" charset="0"/>
            </a:endParaRPr>
          </a:p>
          <a:p>
            <a:pPr marL="186262" indent="0">
              <a:buClr>
                <a:srgbClr val="569367"/>
              </a:buClr>
              <a:buNone/>
            </a:pPr>
            <a:endParaRPr lang="en-US" sz="2000" b="1" dirty="0">
              <a:latin typeface="Arial Nova" panose="020B0504020202020204" pitchFamily="34" charset="0"/>
            </a:endParaRPr>
          </a:p>
          <a:p>
            <a:pPr marL="186262" indent="0">
              <a:buClr>
                <a:srgbClr val="569367"/>
              </a:buClr>
              <a:buNone/>
            </a:pPr>
            <a:endParaRPr lang="en-US" sz="2000" b="1" dirty="0">
              <a:latin typeface="Arial Nova" panose="020B0504020202020204" pitchFamily="34" charset="0"/>
            </a:endParaRPr>
          </a:p>
        </p:txBody>
      </p:sp>
      <p:pic>
        <p:nvPicPr>
          <p:cNvPr id="15" name="Picture 14">
            <a:extLst>
              <a:ext uri="{FF2B5EF4-FFF2-40B4-BE49-F238E27FC236}">
                <a16:creationId xmlns:a16="http://schemas.microsoft.com/office/drawing/2014/main" id="{B9C35746-2C67-D690-7AB0-493D2888AE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907" r="5039"/>
          <a:stretch>
            <a:fillRect/>
          </a:stretch>
        </p:blipFill>
        <p:spPr bwMode="auto">
          <a:xfrm>
            <a:off x="6255210" y="1654591"/>
            <a:ext cx="5505450" cy="382841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75317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8120">
          <a:extLst>
            <a:ext uri="{FF2B5EF4-FFF2-40B4-BE49-F238E27FC236}">
              <a16:creationId xmlns:a16="http://schemas.microsoft.com/office/drawing/2014/main" id="{132F4BA2-5434-FEC5-7AD8-AD7C6C24C0F4}"/>
            </a:ext>
          </a:extLst>
        </p:cNvPr>
        <p:cNvGrpSpPr/>
        <p:nvPr/>
      </p:nvGrpSpPr>
      <p:grpSpPr>
        <a:xfrm>
          <a:off x="0" y="0"/>
          <a:ext cx="0" cy="0"/>
          <a:chOff x="0" y="0"/>
          <a:chExt cx="0" cy="0"/>
        </a:xfrm>
      </p:grpSpPr>
      <p:sp>
        <p:nvSpPr>
          <p:cNvPr id="8122" name="Google Shape;8122;p344">
            <a:extLst>
              <a:ext uri="{FF2B5EF4-FFF2-40B4-BE49-F238E27FC236}">
                <a16:creationId xmlns:a16="http://schemas.microsoft.com/office/drawing/2014/main" id="{A62ECB30-1827-85E6-7F0D-BC39CD25BFFC}"/>
              </a:ext>
            </a:extLst>
          </p:cNvPr>
          <p:cNvSpPr txBox="1">
            <a:spLocks noGrp="1"/>
          </p:cNvSpPr>
          <p:nvPr>
            <p:ph type="title"/>
          </p:nvPr>
        </p:nvSpPr>
        <p:spPr>
          <a:xfrm>
            <a:off x="1029212" y="663803"/>
            <a:ext cx="10387600" cy="1123274"/>
          </a:xfrm>
          <a:prstGeom prst="rect">
            <a:avLst/>
          </a:prstGeom>
        </p:spPr>
        <p:txBody>
          <a:bodyPr spcFirstLastPara="1" wrap="square" lIns="0" tIns="121900" rIns="0" bIns="243833" anchor="b" anchorCtr="0">
            <a:noAutofit/>
          </a:bodyPr>
          <a:lstStyle/>
          <a:p>
            <a:r>
              <a:rPr lang="en" sz="2800" dirty="0">
                <a:latin typeface="Arial Nova" panose="020B0504020202020204" pitchFamily="34" charset="0"/>
              </a:rPr>
              <a:t>Public Open H</a:t>
            </a:r>
            <a:r>
              <a:rPr lang="en-US" sz="2800" dirty="0">
                <a:latin typeface="Arial Nova" panose="020B0504020202020204" pitchFamily="34" charset="0"/>
              </a:rPr>
              <a:t>o</a:t>
            </a:r>
            <a:r>
              <a:rPr lang="en" sz="2800" dirty="0">
                <a:latin typeface="Arial Nova" panose="020B0504020202020204" pitchFamily="34" charset="0"/>
              </a:rPr>
              <a:t>use Recap</a:t>
            </a:r>
            <a:endParaRPr sz="2800" dirty="0">
              <a:latin typeface="Arial Nova" panose="020B0504020202020204" pitchFamily="34" charset="0"/>
            </a:endParaRPr>
          </a:p>
        </p:txBody>
      </p:sp>
      <p:grpSp>
        <p:nvGrpSpPr>
          <p:cNvPr id="2" name="Group 1">
            <a:extLst>
              <a:ext uri="{FF2B5EF4-FFF2-40B4-BE49-F238E27FC236}">
                <a16:creationId xmlns:a16="http://schemas.microsoft.com/office/drawing/2014/main" id="{65CB8791-A924-B424-E23B-E03AF43BE0B0}"/>
              </a:ext>
            </a:extLst>
          </p:cNvPr>
          <p:cNvGrpSpPr/>
          <p:nvPr/>
        </p:nvGrpSpPr>
        <p:grpSpPr>
          <a:xfrm>
            <a:off x="1029212" y="1742982"/>
            <a:ext cx="4394719" cy="102358"/>
            <a:chOff x="-7106" y="253934"/>
            <a:chExt cx="12199108" cy="396131"/>
          </a:xfrm>
        </p:grpSpPr>
        <p:sp>
          <p:nvSpPr>
            <p:cNvPr id="3" name="Rectangle 2">
              <a:extLst>
                <a:ext uri="{FF2B5EF4-FFF2-40B4-BE49-F238E27FC236}">
                  <a16:creationId xmlns:a16="http://schemas.microsoft.com/office/drawing/2014/main" id="{14AD2BC7-2A73-EE24-2523-3D9B974B50D4}"/>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0CAB25A-A3DE-BEAD-3599-C49FCA0F2EDE}"/>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D48DDC14-8ABA-5153-80AF-DE2CB627662E}"/>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Box 3">
            <a:extLst>
              <a:ext uri="{FF2B5EF4-FFF2-40B4-BE49-F238E27FC236}">
                <a16:creationId xmlns:a16="http://schemas.microsoft.com/office/drawing/2014/main" id="{CB957298-9187-17C4-5D7D-130BBB20C6E6}"/>
              </a:ext>
            </a:extLst>
          </p:cNvPr>
          <p:cNvSpPr txBox="1"/>
          <p:nvPr/>
        </p:nvSpPr>
        <p:spPr>
          <a:xfrm>
            <a:off x="902000" y="73230"/>
            <a:ext cx="11475745" cy="707886"/>
          </a:xfrm>
          <a:prstGeom prst="rect">
            <a:avLst/>
          </a:prstGeom>
          <a:noFill/>
        </p:spPr>
        <p:txBody>
          <a:bodyPr wrap="square" rtlCol="0">
            <a:spAutoFit/>
          </a:bodyPr>
          <a:lstStyle/>
          <a:p>
            <a:r>
              <a:rPr lang="en-US" sz="4000" b="1" dirty="0">
                <a:latin typeface="Arial Nova" panose="020B0504020202020204" pitchFamily="34" charset="0"/>
                <a:ea typeface="Verdana" panose="020B0604030504040204" pitchFamily="34" charset="0"/>
              </a:rPr>
              <a:t>Public Engagement Update</a:t>
            </a:r>
          </a:p>
        </p:txBody>
      </p:sp>
      <p:grpSp>
        <p:nvGrpSpPr>
          <p:cNvPr id="7" name="Group 6">
            <a:extLst>
              <a:ext uri="{FF2B5EF4-FFF2-40B4-BE49-F238E27FC236}">
                <a16:creationId xmlns:a16="http://schemas.microsoft.com/office/drawing/2014/main" id="{57C5CE0F-E458-326F-8DC8-8BA082E12643}"/>
              </a:ext>
            </a:extLst>
          </p:cNvPr>
          <p:cNvGrpSpPr/>
          <p:nvPr/>
        </p:nvGrpSpPr>
        <p:grpSpPr>
          <a:xfrm>
            <a:off x="1029212" y="847633"/>
            <a:ext cx="4394719" cy="102358"/>
            <a:chOff x="-7106" y="253934"/>
            <a:chExt cx="12199108" cy="396131"/>
          </a:xfrm>
        </p:grpSpPr>
        <p:sp>
          <p:nvSpPr>
            <p:cNvPr id="10" name="Rectangle 9">
              <a:extLst>
                <a:ext uri="{FF2B5EF4-FFF2-40B4-BE49-F238E27FC236}">
                  <a16:creationId xmlns:a16="http://schemas.microsoft.com/office/drawing/2014/main" id="{B029AB0A-057E-7B66-63E3-7FD872D9BDC9}"/>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86141EC-F49C-94CF-2554-61C3A519924F}"/>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87A1714-FF07-A20F-47ED-30CC60B98A7B}"/>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icture 5" descr="A orange and black rectangle&#10;&#10;Description automatically generated">
            <a:extLst>
              <a:ext uri="{FF2B5EF4-FFF2-40B4-BE49-F238E27FC236}">
                <a16:creationId xmlns:a16="http://schemas.microsoft.com/office/drawing/2014/main" id="{06E94315-DEF2-567E-6FB7-189D10C8C8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6776" y="5839549"/>
            <a:ext cx="878492" cy="878492"/>
          </a:xfrm>
          <a:prstGeom prst="rect">
            <a:avLst/>
          </a:prstGeom>
        </p:spPr>
      </p:pic>
      <p:pic>
        <p:nvPicPr>
          <p:cNvPr id="16" name="Picture 15">
            <a:extLst>
              <a:ext uri="{FF2B5EF4-FFF2-40B4-BE49-F238E27FC236}">
                <a16:creationId xmlns:a16="http://schemas.microsoft.com/office/drawing/2014/main" id="{C1BEDFBB-D2CB-3597-6CB7-62ADE9F1402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2022823"/>
            <a:ext cx="5565003" cy="4171374"/>
          </a:xfrm>
          <a:prstGeom prst="rect">
            <a:avLst/>
          </a:prstGeom>
          <a:noFill/>
          <a:ln>
            <a:noFill/>
          </a:ln>
        </p:spPr>
      </p:pic>
      <p:pic>
        <p:nvPicPr>
          <p:cNvPr id="17" name="Picture 16">
            <a:extLst>
              <a:ext uri="{FF2B5EF4-FFF2-40B4-BE49-F238E27FC236}">
                <a16:creationId xmlns:a16="http://schemas.microsoft.com/office/drawing/2014/main" id="{F30A13EC-ABBC-BAFF-7A12-8B808B34AB4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9622" y="2022823"/>
            <a:ext cx="5564808" cy="4171374"/>
          </a:xfrm>
          <a:prstGeom prst="rect">
            <a:avLst/>
          </a:prstGeom>
          <a:noFill/>
          <a:ln>
            <a:noFill/>
          </a:ln>
        </p:spPr>
      </p:pic>
    </p:spTree>
    <p:extLst>
      <p:ext uri="{BB962C8B-B14F-4D97-AF65-F5344CB8AC3E}">
        <p14:creationId xmlns:p14="http://schemas.microsoft.com/office/powerpoint/2010/main" val="42879315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8120">
          <a:extLst>
            <a:ext uri="{FF2B5EF4-FFF2-40B4-BE49-F238E27FC236}">
              <a16:creationId xmlns:a16="http://schemas.microsoft.com/office/drawing/2014/main" id="{ADCB3E8A-2740-B421-AA21-6F9C1A22368F}"/>
            </a:ext>
          </a:extLst>
        </p:cNvPr>
        <p:cNvGrpSpPr/>
        <p:nvPr/>
      </p:nvGrpSpPr>
      <p:grpSpPr>
        <a:xfrm>
          <a:off x="0" y="0"/>
          <a:ext cx="0" cy="0"/>
          <a:chOff x="0" y="0"/>
          <a:chExt cx="0" cy="0"/>
        </a:xfrm>
      </p:grpSpPr>
      <p:sp>
        <p:nvSpPr>
          <p:cNvPr id="8121" name="Google Shape;8121;p344">
            <a:extLst>
              <a:ext uri="{FF2B5EF4-FFF2-40B4-BE49-F238E27FC236}">
                <a16:creationId xmlns:a16="http://schemas.microsoft.com/office/drawing/2014/main" id="{203055E8-17DE-2FB5-E34E-D24F3528CB73}"/>
              </a:ext>
            </a:extLst>
          </p:cNvPr>
          <p:cNvSpPr txBox="1">
            <a:spLocks noGrp="1"/>
          </p:cNvSpPr>
          <p:nvPr>
            <p:ph type="body" idx="1"/>
          </p:nvPr>
        </p:nvSpPr>
        <p:spPr>
          <a:xfrm>
            <a:off x="1029212" y="1939636"/>
            <a:ext cx="5516554" cy="3543370"/>
          </a:xfrm>
          <a:prstGeom prst="rect">
            <a:avLst/>
          </a:prstGeom>
        </p:spPr>
        <p:txBody>
          <a:bodyPr spcFirstLastPara="1" wrap="square" lIns="0" tIns="121900" rIns="304800" bIns="121900" anchor="t" anchorCtr="0">
            <a:noAutofit/>
          </a:bodyPr>
          <a:lstStyle/>
          <a:p>
            <a:pPr marL="186262" indent="0">
              <a:buClr>
                <a:srgbClr val="569367"/>
              </a:buClr>
              <a:buNone/>
            </a:pPr>
            <a:r>
              <a:rPr lang="en-US" sz="2000" b="1" dirty="0">
                <a:latin typeface="Arial Nova" panose="020B0504020202020204" pitchFamily="34" charset="0"/>
              </a:rPr>
              <a:t>Vision Ideas:</a:t>
            </a:r>
          </a:p>
          <a:p>
            <a:pPr marL="186262" indent="0">
              <a:lnSpc>
                <a:spcPct val="150000"/>
              </a:lnSpc>
              <a:buClr>
                <a:srgbClr val="569367"/>
              </a:buClr>
              <a:buNone/>
            </a:pPr>
            <a:endParaRPr lang="en-US" sz="2000" dirty="0">
              <a:latin typeface="Arial Nova" panose="020B0504020202020204" pitchFamily="34" charset="0"/>
            </a:endParaRPr>
          </a:p>
          <a:p>
            <a:pPr lvl="0">
              <a:lnSpc>
                <a:spcPct val="150000"/>
              </a:lnSpc>
            </a:pPr>
            <a:r>
              <a:rPr lang="en-US" dirty="0"/>
              <a:t>Working waterfront</a:t>
            </a:r>
          </a:p>
          <a:p>
            <a:pPr lvl="0">
              <a:lnSpc>
                <a:spcPct val="150000"/>
              </a:lnSpc>
            </a:pPr>
            <a:r>
              <a:rPr lang="en-US" dirty="0"/>
              <a:t>Family Friendly Beer Garden/Outdoor Game/Activity Space + Food trucks</a:t>
            </a:r>
          </a:p>
          <a:p>
            <a:pPr lvl="0">
              <a:lnSpc>
                <a:spcPct val="150000"/>
              </a:lnSpc>
            </a:pPr>
            <a:r>
              <a:rPr lang="en-US" dirty="0"/>
              <a:t>Shallow Beach Accessible (walkable) in the Village!</a:t>
            </a:r>
          </a:p>
          <a:p>
            <a:pPr lvl="0">
              <a:lnSpc>
                <a:spcPct val="150000"/>
              </a:lnSpc>
            </a:pPr>
            <a:r>
              <a:rPr lang="en-US" dirty="0"/>
              <a:t>Natural, beauty, safe, access</a:t>
            </a:r>
          </a:p>
          <a:p>
            <a:pPr>
              <a:lnSpc>
                <a:spcPct val="150000"/>
              </a:lnSpc>
            </a:pPr>
            <a:r>
              <a:rPr lang="en-US" dirty="0"/>
              <a:t>A family-friendly year-round scenic destination that’s affordable for all</a:t>
            </a:r>
            <a:endParaRPr sz="2000" dirty="0">
              <a:latin typeface="Arial Nova" panose="020B0504020202020204" pitchFamily="34" charset="0"/>
            </a:endParaRPr>
          </a:p>
        </p:txBody>
      </p:sp>
      <p:sp>
        <p:nvSpPr>
          <p:cNvPr id="8122" name="Google Shape;8122;p344">
            <a:extLst>
              <a:ext uri="{FF2B5EF4-FFF2-40B4-BE49-F238E27FC236}">
                <a16:creationId xmlns:a16="http://schemas.microsoft.com/office/drawing/2014/main" id="{95C5E814-E864-4A9C-D81D-1A3671B6F01C}"/>
              </a:ext>
            </a:extLst>
          </p:cNvPr>
          <p:cNvSpPr txBox="1">
            <a:spLocks noGrp="1"/>
          </p:cNvSpPr>
          <p:nvPr>
            <p:ph type="title"/>
          </p:nvPr>
        </p:nvSpPr>
        <p:spPr>
          <a:xfrm>
            <a:off x="1029212" y="663803"/>
            <a:ext cx="10387600" cy="1123274"/>
          </a:xfrm>
          <a:prstGeom prst="rect">
            <a:avLst/>
          </a:prstGeom>
        </p:spPr>
        <p:txBody>
          <a:bodyPr spcFirstLastPara="1" wrap="square" lIns="0" tIns="121900" rIns="0" bIns="243833" anchor="b" anchorCtr="0">
            <a:noAutofit/>
          </a:bodyPr>
          <a:lstStyle/>
          <a:p>
            <a:r>
              <a:rPr lang="en" sz="2800" dirty="0">
                <a:latin typeface="Arial Nova" panose="020B0504020202020204" pitchFamily="34" charset="0"/>
              </a:rPr>
              <a:t>Public Open H</a:t>
            </a:r>
            <a:r>
              <a:rPr lang="en-US" sz="2800" dirty="0">
                <a:latin typeface="Arial Nova" panose="020B0504020202020204" pitchFamily="34" charset="0"/>
              </a:rPr>
              <a:t>o</a:t>
            </a:r>
            <a:r>
              <a:rPr lang="en" sz="2800" dirty="0">
                <a:latin typeface="Arial Nova" panose="020B0504020202020204" pitchFamily="34" charset="0"/>
              </a:rPr>
              <a:t>use Recap</a:t>
            </a:r>
            <a:endParaRPr sz="2800" dirty="0">
              <a:latin typeface="Arial Nova" panose="020B0504020202020204" pitchFamily="34" charset="0"/>
            </a:endParaRPr>
          </a:p>
        </p:txBody>
      </p:sp>
      <p:grpSp>
        <p:nvGrpSpPr>
          <p:cNvPr id="2" name="Group 1">
            <a:extLst>
              <a:ext uri="{FF2B5EF4-FFF2-40B4-BE49-F238E27FC236}">
                <a16:creationId xmlns:a16="http://schemas.microsoft.com/office/drawing/2014/main" id="{338E7B8E-2C19-0F84-E478-2626079BC66D}"/>
              </a:ext>
            </a:extLst>
          </p:cNvPr>
          <p:cNvGrpSpPr/>
          <p:nvPr/>
        </p:nvGrpSpPr>
        <p:grpSpPr>
          <a:xfrm>
            <a:off x="1029212" y="1742982"/>
            <a:ext cx="4394719" cy="102358"/>
            <a:chOff x="-7106" y="253934"/>
            <a:chExt cx="12199108" cy="396131"/>
          </a:xfrm>
        </p:grpSpPr>
        <p:sp>
          <p:nvSpPr>
            <p:cNvPr id="3" name="Rectangle 2">
              <a:extLst>
                <a:ext uri="{FF2B5EF4-FFF2-40B4-BE49-F238E27FC236}">
                  <a16:creationId xmlns:a16="http://schemas.microsoft.com/office/drawing/2014/main" id="{3099230A-01BD-1327-DE7F-DB76E1ED6A96}"/>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521EAB15-AC28-2AF7-1A91-5BC9B4774399}"/>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EDC1806-461C-8830-2DB8-9A7B0D521009}"/>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Box 3">
            <a:extLst>
              <a:ext uri="{FF2B5EF4-FFF2-40B4-BE49-F238E27FC236}">
                <a16:creationId xmlns:a16="http://schemas.microsoft.com/office/drawing/2014/main" id="{7C22ECD8-E742-614E-3FB7-26CC5A3D1350}"/>
              </a:ext>
            </a:extLst>
          </p:cNvPr>
          <p:cNvSpPr txBox="1"/>
          <p:nvPr/>
        </p:nvSpPr>
        <p:spPr>
          <a:xfrm>
            <a:off x="902000" y="73230"/>
            <a:ext cx="11475745" cy="707886"/>
          </a:xfrm>
          <a:prstGeom prst="rect">
            <a:avLst/>
          </a:prstGeom>
          <a:noFill/>
        </p:spPr>
        <p:txBody>
          <a:bodyPr wrap="square" rtlCol="0">
            <a:spAutoFit/>
          </a:bodyPr>
          <a:lstStyle/>
          <a:p>
            <a:r>
              <a:rPr lang="en-US" sz="4000" b="1" dirty="0">
                <a:latin typeface="Arial Nova" panose="020B0504020202020204" pitchFamily="34" charset="0"/>
                <a:ea typeface="Verdana" panose="020B0604030504040204" pitchFamily="34" charset="0"/>
              </a:rPr>
              <a:t>Public Engagement Update</a:t>
            </a:r>
          </a:p>
        </p:txBody>
      </p:sp>
      <p:grpSp>
        <p:nvGrpSpPr>
          <p:cNvPr id="7" name="Group 6">
            <a:extLst>
              <a:ext uri="{FF2B5EF4-FFF2-40B4-BE49-F238E27FC236}">
                <a16:creationId xmlns:a16="http://schemas.microsoft.com/office/drawing/2014/main" id="{564161D9-178F-0964-C5D2-B2910145C022}"/>
              </a:ext>
            </a:extLst>
          </p:cNvPr>
          <p:cNvGrpSpPr/>
          <p:nvPr/>
        </p:nvGrpSpPr>
        <p:grpSpPr>
          <a:xfrm>
            <a:off x="1029212" y="847633"/>
            <a:ext cx="4394719" cy="102358"/>
            <a:chOff x="-7106" y="253934"/>
            <a:chExt cx="12199108" cy="396131"/>
          </a:xfrm>
        </p:grpSpPr>
        <p:sp>
          <p:nvSpPr>
            <p:cNvPr id="10" name="Rectangle 9">
              <a:extLst>
                <a:ext uri="{FF2B5EF4-FFF2-40B4-BE49-F238E27FC236}">
                  <a16:creationId xmlns:a16="http://schemas.microsoft.com/office/drawing/2014/main" id="{DE311D87-5EDA-CC08-9273-E73943A54FAD}"/>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DFF09A9-E526-C231-DEAF-44FFE68AEC17}"/>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74266BC-6ADA-2326-2681-37BF3E5E6416}"/>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icture 5" descr="A orange and black rectangle&#10;&#10;Description automatically generated">
            <a:extLst>
              <a:ext uri="{FF2B5EF4-FFF2-40B4-BE49-F238E27FC236}">
                <a16:creationId xmlns:a16="http://schemas.microsoft.com/office/drawing/2014/main" id="{3F77DED6-D6B6-9C34-45EC-DEACC61971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6776" y="5839549"/>
            <a:ext cx="878492" cy="878492"/>
          </a:xfrm>
          <a:prstGeom prst="rect">
            <a:avLst/>
          </a:prstGeom>
        </p:spPr>
      </p:pic>
      <p:pic>
        <p:nvPicPr>
          <p:cNvPr id="5" name="Picture 4">
            <a:extLst>
              <a:ext uri="{FF2B5EF4-FFF2-40B4-BE49-F238E27FC236}">
                <a16:creationId xmlns:a16="http://schemas.microsoft.com/office/drawing/2014/main" id="{8EB1E479-2A4C-2751-C09C-70FD5FE93B6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0879" y="1254202"/>
            <a:ext cx="5486400" cy="4112260"/>
          </a:xfrm>
          <a:prstGeom prst="rect">
            <a:avLst/>
          </a:prstGeom>
          <a:noFill/>
          <a:ln>
            <a:noFill/>
          </a:ln>
        </p:spPr>
      </p:pic>
    </p:spTree>
    <p:extLst>
      <p:ext uri="{BB962C8B-B14F-4D97-AF65-F5344CB8AC3E}">
        <p14:creationId xmlns:p14="http://schemas.microsoft.com/office/powerpoint/2010/main" val="1751767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8120">
          <a:extLst>
            <a:ext uri="{FF2B5EF4-FFF2-40B4-BE49-F238E27FC236}">
              <a16:creationId xmlns:a16="http://schemas.microsoft.com/office/drawing/2014/main" id="{3B3BDE7F-2E77-8E9D-2433-0FF0FD38BE7E}"/>
            </a:ext>
          </a:extLst>
        </p:cNvPr>
        <p:cNvGrpSpPr/>
        <p:nvPr/>
      </p:nvGrpSpPr>
      <p:grpSpPr>
        <a:xfrm>
          <a:off x="0" y="0"/>
          <a:ext cx="0" cy="0"/>
          <a:chOff x="0" y="0"/>
          <a:chExt cx="0" cy="0"/>
        </a:xfrm>
      </p:grpSpPr>
      <p:sp>
        <p:nvSpPr>
          <p:cNvPr id="8121" name="Google Shape;8121;p344">
            <a:extLst>
              <a:ext uri="{FF2B5EF4-FFF2-40B4-BE49-F238E27FC236}">
                <a16:creationId xmlns:a16="http://schemas.microsoft.com/office/drawing/2014/main" id="{94D04361-8B50-BA60-0320-5D5E1BD565F8}"/>
              </a:ext>
            </a:extLst>
          </p:cNvPr>
          <p:cNvSpPr txBox="1">
            <a:spLocks noGrp="1"/>
          </p:cNvSpPr>
          <p:nvPr>
            <p:ph type="body" idx="1"/>
          </p:nvPr>
        </p:nvSpPr>
        <p:spPr>
          <a:xfrm>
            <a:off x="1029212" y="1939636"/>
            <a:ext cx="9573718" cy="3543370"/>
          </a:xfrm>
          <a:prstGeom prst="rect">
            <a:avLst/>
          </a:prstGeom>
        </p:spPr>
        <p:txBody>
          <a:bodyPr spcFirstLastPara="1" wrap="square" lIns="0" tIns="121900" rIns="304800" bIns="121900" anchor="t" anchorCtr="0">
            <a:noAutofit/>
          </a:bodyPr>
          <a:lstStyle/>
          <a:p>
            <a:pPr lvl="0" fontAlgn="base">
              <a:spcAft>
                <a:spcPts val="1200"/>
              </a:spcAft>
              <a:buClr>
                <a:srgbClr val="569367"/>
              </a:buClr>
              <a:buFont typeface="Arial" panose="020B0604020202020204" pitchFamily="34" charset="0"/>
              <a:buChar char="•"/>
            </a:pPr>
            <a:r>
              <a:rPr lang="en-US" altLang="en-US" sz="2400" dirty="0">
                <a:latin typeface="Arial Nova" panose="020B0504020202020204" pitchFamily="34" charset="0"/>
              </a:rPr>
              <a:t>5 Groups Identified: </a:t>
            </a:r>
          </a:p>
          <a:p>
            <a:pPr lvl="1" fontAlgn="base">
              <a:spcAft>
                <a:spcPts val="1200"/>
              </a:spcAft>
              <a:buClr>
                <a:srgbClr val="569367"/>
              </a:buClr>
              <a:buFont typeface="Arial" panose="020B0604020202020204" pitchFamily="34" charset="0"/>
              <a:buChar char="•"/>
            </a:pPr>
            <a:r>
              <a:rPr lang="en-US" altLang="en-US" dirty="0">
                <a:latin typeface="Arial Nova" panose="020B0504020202020204" pitchFamily="34" charset="0"/>
              </a:rPr>
              <a:t>Environment &amp; Sustainability</a:t>
            </a:r>
          </a:p>
          <a:p>
            <a:pPr lvl="1" fontAlgn="base">
              <a:spcAft>
                <a:spcPts val="1200"/>
              </a:spcAft>
              <a:buClr>
                <a:srgbClr val="569367"/>
              </a:buClr>
              <a:buFont typeface="Arial" panose="020B0604020202020204" pitchFamily="34" charset="0"/>
              <a:buChar char="•"/>
            </a:pPr>
            <a:r>
              <a:rPr lang="en-US" altLang="en-US" dirty="0">
                <a:latin typeface="Arial Nova" panose="020B0504020202020204" pitchFamily="34" charset="0"/>
              </a:rPr>
              <a:t>Local and Regional Partners &amp; Community Services</a:t>
            </a:r>
          </a:p>
          <a:p>
            <a:pPr lvl="1" fontAlgn="base">
              <a:spcAft>
                <a:spcPts val="1200"/>
              </a:spcAft>
              <a:buClr>
                <a:srgbClr val="569367"/>
              </a:buClr>
              <a:buFont typeface="Arial" panose="020B0604020202020204" pitchFamily="34" charset="0"/>
              <a:buChar char="•"/>
            </a:pPr>
            <a:r>
              <a:rPr lang="en-US" altLang="en-US" dirty="0">
                <a:latin typeface="Arial Nova" panose="020B0504020202020204" pitchFamily="34" charset="0"/>
              </a:rPr>
              <a:t>Local Arts and History Community</a:t>
            </a:r>
          </a:p>
          <a:p>
            <a:pPr lvl="1" fontAlgn="base">
              <a:spcAft>
                <a:spcPts val="1200"/>
              </a:spcAft>
              <a:buClr>
                <a:srgbClr val="569367"/>
              </a:buClr>
              <a:buFont typeface="Arial" panose="020B0604020202020204" pitchFamily="34" charset="0"/>
              <a:buChar char="•"/>
            </a:pPr>
            <a:r>
              <a:rPr lang="en-US" altLang="en-US" dirty="0">
                <a:latin typeface="Arial Nova" panose="020B0504020202020204" pitchFamily="34" charset="0"/>
              </a:rPr>
              <a:t>Parks and Recreation</a:t>
            </a:r>
          </a:p>
          <a:p>
            <a:pPr lvl="1" fontAlgn="base">
              <a:spcAft>
                <a:spcPts val="1200"/>
              </a:spcAft>
              <a:buClr>
                <a:srgbClr val="569367"/>
              </a:buClr>
              <a:buFont typeface="Arial" panose="020B0604020202020204" pitchFamily="34" charset="0"/>
              <a:buChar char="•"/>
            </a:pPr>
            <a:r>
              <a:rPr lang="en-US" altLang="en-US" dirty="0">
                <a:latin typeface="Arial Nova" panose="020B0504020202020204" pitchFamily="34" charset="0"/>
              </a:rPr>
              <a:t>Economic Development &amp; Business</a:t>
            </a:r>
          </a:p>
          <a:p>
            <a:pPr lvl="0" fontAlgn="base">
              <a:spcAft>
                <a:spcPts val="1200"/>
              </a:spcAft>
              <a:buClr>
                <a:srgbClr val="569367"/>
              </a:buClr>
              <a:buFont typeface="Arial" panose="020B0604020202020204" pitchFamily="34" charset="0"/>
              <a:buChar char="•"/>
            </a:pPr>
            <a:endParaRPr lang="en-US" altLang="en-US" sz="2400" dirty="0">
              <a:latin typeface="Arial Nova" panose="020B0504020202020204" pitchFamily="34" charset="0"/>
            </a:endParaRPr>
          </a:p>
          <a:p>
            <a:pPr>
              <a:buClr>
                <a:srgbClr val="569367"/>
              </a:buClr>
              <a:buFont typeface="Arial" panose="020B0604020202020204" pitchFamily="34" charset="0"/>
              <a:buChar char="•"/>
            </a:pPr>
            <a:endParaRPr sz="2400" dirty="0">
              <a:latin typeface="Arial Nova" panose="020B0504020202020204" pitchFamily="34" charset="0"/>
            </a:endParaRPr>
          </a:p>
        </p:txBody>
      </p:sp>
      <p:sp>
        <p:nvSpPr>
          <p:cNvPr id="8122" name="Google Shape;8122;p344">
            <a:extLst>
              <a:ext uri="{FF2B5EF4-FFF2-40B4-BE49-F238E27FC236}">
                <a16:creationId xmlns:a16="http://schemas.microsoft.com/office/drawing/2014/main" id="{8F1A022B-2A9E-1C09-1410-9AC69F987EC4}"/>
              </a:ext>
            </a:extLst>
          </p:cNvPr>
          <p:cNvSpPr txBox="1">
            <a:spLocks noGrp="1"/>
          </p:cNvSpPr>
          <p:nvPr>
            <p:ph type="title"/>
          </p:nvPr>
        </p:nvSpPr>
        <p:spPr>
          <a:xfrm>
            <a:off x="1029212" y="663803"/>
            <a:ext cx="10387600" cy="1123274"/>
          </a:xfrm>
          <a:prstGeom prst="rect">
            <a:avLst/>
          </a:prstGeom>
        </p:spPr>
        <p:txBody>
          <a:bodyPr spcFirstLastPara="1" wrap="square" lIns="0" tIns="121900" rIns="0" bIns="243833" anchor="b" anchorCtr="0">
            <a:noAutofit/>
          </a:bodyPr>
          <a:lstStyle/>
          <a:p>
            <a:r>
              <a:rPr lang="en-US" sz="2800" dirty="0">
                <a:latin typeface="Arial Nova" panose="020B0504020202020204" pitchFamily="34" charset="0"/>
              </a:rPr>
              <a:t>Upcoming Stakeholder Group Meetings</a:t>
            </a:r>
            <a:endParaRPr sz="2800" dirty="0">
              <a:latin typeface="Arial Nova" panose="020B0504020202020204" pitchFamily="34" charset="0"/>
            </a:endParaRPr>
          </a:p>
        </p:txBody>
      </p:sp>
      <p:grpSp>
        <p:nvGrpSpPr>
          <p:cNvPr id="2" name="Group 1">
            <a:extLst>
              <a:ext uri="{FF2B5EF4-FFF2-40B4-BE49-F238E27FC236}">
                <a16:creationId xmlns:a16="http://schemas.microsoft.com/office/drawing/2014/main" id="{A67E72ED-8806-C78D-7068-CC0EB25874A8}"/>
              </a:ext>
            </a:extLst>
          </p:cNvPr>
          <p:cNvGrpSpPr/>
          <p:nvPr/>
        </p:nvGrpSpPr>
        <p:grpSpPr>
          <a:xfrm>
            <a:off x="1029212" y="1742982"/>
            <a:ext cx="4394719" cy="102358"/>
            <a:chOff x="-7106" y="253934"/>
            <a:chExt cx="12199108" cy="396131"/>
          </a:xfrm>
        </p:grpSpPr>
        <p:sp>
          <p:nvSpPr>
            <p:cNvPr id="3" name="Rectangle 2">
              <a:extLst>
                <a:ext uri="{FF2B5EF4-FFF2-40B4-BE49-F238E27FC236}">
                  <a16:creationId xmlns:a16="http://schemas.microsoft.com/office/drawing/2014/main" id="{27EE50D4-5A21-3DC2-D7D4-FEBF6DC5E257}"/>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F0D1DC5-50B6-512F-9E60-567CC7536D7C}"/>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8E78C7F-D1C2-BF86-55A8-A3477564C5C2}"/>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Box 3">
            <a:extLst>
              <a:ext uri="{FF2B5EF4-FFF2-40B4-BE49-F238E27FC236}">
                <a16:creationId xmlns:a16="http://schemas.microsoft.com/office/drawing/2014/main" id="{82B84810-2190-F475-023C-36A6F51867CD}"/>
              </a:ext>
            </a:extLst>
          </p:cNvPr>
          <p:cNvSpPr txBox="1"/>
          <p:nvPr/>
        </p:nvSpPr>
        <p:spPr>
          <a:xfrm>
            <a:off x="902000" y="73230"/>
            <a:ext cx="11475745" cy="707886"/>
          </a:xfrm>
          <a:prstGeom prst="rect">
            <a:avLst/>
          </a:prstGeom>
          <a:noFill/>
        </p:spPr>
        <p:txBody>
          <a:bodyPr wrap="square" rtlCol="0">
            <a:spAutoFit/>
          </a:bodyPr>
          <a:lstStyle/>
          <a:p>
            <a:r>
              <a:rPr lang="en-US" sz="4000" b="1" dirty="0">
                <a:latin typeface="Arial Nova" panose="020B0504020202020204" pitchFamily="34" charset="0"/>
                <a:ea typeface="Verdana" panose="020B0604030504040204" pitchFamily="34" charset="0"/>
              </a:rPr>
              <a:t>Public Engagement Update</a:t>
            </a:r>
          </a:p>
        </p:txBody>
      </p:sp>
      <p:grpSp>
        <p:nvGrpSpPr>
          <p:cNvPr id="7" name="Group 6">
            <a:extLst>
              <a:ext uri="{FF2B5EF4-FFF2-40B4-BE49-F238E27FC236}">
                <a16:creationId xmlns:a16="http://schemas.microsoft.com/office/drawing/2014/main" id="{C835A2C9-E332-24AE-4BD5-4AA85ABD6FEE}"/>
              </a:ext>
            </a:extLst>
          </p:cNvPr>
          <p:cNvGrpSpPr/>
          <p:nvPr/>
        </p:nvGrpSpPr>
        <p:grpSpPr>
          <a:xfrm>
            <a:off x="1029212" y="847633"/>
            <a:ext cx="4394719" cy="102358"/>
            <a:chOff x="-7106" y="253934"/>
            <a:chExt cx="12199108" cy="396131"/>
          </a:xfrm>
        </p:grpSpPr>
        <p:sp>
          <p:nvSpPr>
            <p:cNvPr id="10" name="Rectangle 9">
              <a:extLst>
                <a:ext uri="{FF2B5EF4-FFF2-40B4-BE49-F238E27FC236}">
                  <a16:creationId xmlns:a16="http://schemas.microsoft.com/office/drawing/2014/main" id="{663EFFBF-85EA-EB2B-9F3B-352F4EBE7F58}"/>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60BC88F-6DA4-0AFF-4435-528D164727CD}"/>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A55310E-B350-0C87-9865-B468431B801E}"/>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icture 5" descr="A orange and black rectangle&#10;&#10;Description automatically generated">
            <a:extLst>
              <a:ext uri="{FF2B5EF4-FFF2-40B4-BE49-F238E27FC236}">
                <a16:creationId xmlns:a16="http://schemas.microsoft.com/office/drawing/2014/main" id="{2D92D866-A227-328C-94CC-1ED1A79673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6776" y="5839549"/>
            <a:ext cx="878492" cy="878492"/>
          </a:xfrm>
          <a:prstGeom prst="rect">
            <a:avLst/>
          </a:prstGeom>
        </p:spPr>
      </p:pic>
    </p:spTree>
    <p:extLst>
      <p:ext uri="{BB962C8B-B14F-4D97-AF65-F5344CB8AC3E}">
        <p14:creationId xmlns:p14="http://schemas.microsoft.com/office/powerpoint/2010/main" val="28943669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32149-5457-2E36-3CAA-09407E33EC26}"/>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515C02BB-0EFD-1F36-6535-06C1653BBB67}"/>
              </a:ext>
            </a:extLst>
          </p:cNvPr>
          <p:cNvSpPr txBox="1"/>
          <p:nvPr/>
        </p:nvSpPr>
        <p:spPr>
          <a:xfrm>
            <a:off x="884349" y="217991"/>
            <a:ext cx="9535886" cy="1323439"/>
          </a:xfrm>
          <a:prstGeom prst="rect">
            <a:avLst/>
          </a:prstGeom>
          <a:noFill/>
        </p:spPr>
        <p:txBody>
          <a:bodyPr wrap="square" rtlCol="0">
            <a:spAutoFit/>
          </a:bodyPr>
          <a:lstStyle/>
          <a:p>
            <a:r>
              <a:rPr lang="en-US" sz="8000" b="1" dirty="0">
                <a:latin typeface="Verdana" panose="020B0604030504040204" pitchFamily="34" charset="0"/>
                <a:ea typeface="Verdana" panose="020B0604030504040204" pitchFamily="34" charset="0"/>
              </a:rPr>
              <a:t>04</a:t>
            </a:r>
            <a:r>
              <a:rPr lang="en-US" sz="6000" b="1" dirty="0">
                <a:latin typeface="Verdana" panose="020B0604030504040204" pitchFamily="34" charset="0"/>
                <a:ea typeface="Verdana" panose="020B0604030504040204" pitchFamily="34" charset="0"/>
              </a:rPr>
              <a:t> </a:t>
            </a:r>
          </a:p>
        </p:txBody>
      </p:sp>
      <p:pic>
        <p:nvPicPr>
          <p:cNvPr id="21" name="Picture 20" descr="A orange and black rectangle&#10;&#10;Description automatically generated">
            <a:extLst>
              <a:ext uri="{FF2B5EF4-FFF2-40B4-BE49-F238E27FC236}">
                <a16:creationId xmlns:a16="http://schemas.microsoft.com/office/drawing/2014/main" id="{31EFE45F-BCA0-EE1F-B7F5-16D31B2CE2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036" y="5518024"/>
            <a:ext cx="1255059" cy="1255059"/>
          </a:xfrm>
          <a:prstGeom prst="rect">
            <a:avLst/>
          </a:prstGeom>
        </p:spPr>
      </p:pic>
      <p:sp>
        <p:nvSpPr>
          <p:cNvPr id="3" name="TextBox 2">
            <a:extLst>
              <a:ext uri="{FF2B5EF4-FFF2-40B4-BE49-F238E27FC236}">
                <a16:creationId xmlns:a16="http://schemas.microsoft.com/office/drawing/2014/main" id="{0E933EDC-701C-1666-9545-B94AEED98979}"/>
              </a:ext>
            </a:extLst>
          </p:cNvPr>
          <p:cNvSpPr txBox="1"/>
          <p:nvPr/>
        </p:nvSpPr>
        <p:spPr>
          <a:xfrm>
            <a:off x="884349" y="1634785"/>
            <a:ext cx="5544884" cy="3139321"/>
          </a:xfrm>
          <a:prstGeom prst="rect">
            <a:avLst/>
          </a:prstGeom>
          <a:noFill/>
        </p:spPr>
        <p:txBody>
          <a:bodyPr wrap="square">
            <a:spAutoFit/>
          </a:bodyPr>
          <a:lstStyle/>
          <a:p>
            <a:r>
              <a:rPr lang="en-US" sz="4000" b="1" dirty="0">
                <a:latin typeface="Verdana" panose="020B0604030504040204" pitchFamily="34" charset="0"/>
                <a:ea typeface="Verdana" panose="020B0604030504040204" pitchFamily="34" charset="0"/>
              </a:rPr>
              <a:t>Existing Coastal Management Program Policies</a:t>
            </a:r>
          </a:p>
          <a:p>
            <a:r>
              <a:rPr lang="en-US" sz="3600" b="1" dirty="0">
                <a:latin typeface="Verdana" panose="020B0604030504040204" pitchFamily="34" charset="0"/>
                <a:ea typeface="Verdana" panose="020B0604030504040204" pitchFamily="34" charset="0"/>
              </a:rPr>
              <a:t>(LWRP Section 3) </a:t>
            </a:r>
          </a:p>
          <a:p>
            <a:endParaRPr lang="en-US" sz="2000" b="1" dirty="0">
              <a:latin typeface="Verdana" panose="020B0604030504040204" pitchFamily="34" charset="0"/>
              <a:ea typeface="Verdana" panose="020B0604030504040204" pitchFamily="34" charset="0"/>
            </a:endParaRPr>
          </a:p>
          <a:p>
            <a:endParaRPr lang="en-US" b="1" dirty="0">
              <a:latin typeface="Verdana" panose="020B0604030504040204" pitchFamily="34" charset="0"/>
              <a:ea typeface="Verdana" panose="020B0604030504040204" pitchFamily="34" charset="0"/>
            </a:endParaRPr>
          </a:p>
        </p:txBody>
      </p:sp>
      <p:grpSp>
        <p:nvGrpSpPr>
          <p:cNvPr id="7" name="Group 6">
            <a:extLst>
              <a:ext uri="{FF2B5EF4-FFF2-40B4-BE49-F238E27FC236}">
                <a16:creationId xmlns:a16="http://schemas.microsoft.com/office/drawing/2014/main" id="{802F0B3E-A93B-C325-0DDE-74E8F219F58B}"/>
              </a:ext>
            </a:extLst>
          </p:cNvPr>
          <p:cNvGrpSpPr/>
          <p:nvPr/>
        </p:nvGrpSpPr>
        <p:grpSpPr>
          <a:xfrm rot="5400000">
            <a:off x="3250686" y="3240247"/>
            <a:ext cx="6875552" cy="395059"/>
            <a:chOff x="-7106" y="253934"/>
            <a:chExt cx="12199108" cy="396131"/>
          </a:xfrm>
        </p:grpSpPr>
        <p:sp>
          <p:nvSpPr>
            <p:cNvPr id="8" name="Rectangle 7">
              <a:extLst>
                <a:ext uri="{FF2B5EF4-FFF2-40B4-BE49-F238E27FC236}">
                  <a16:creationId xmlns:a16="http://schemas.microsoft.com/office/drawing/2014/main" id="{9D598568-1848-D6D9-E607-D7A9E629CC8D}"/>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66E291A-7528-910D-CF8D-7EF50214B025}"/>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EC3D601-3482-8EF5-AEFD-0E8CA27D1E48}"/>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ectangle 1">
            <a:extLst>
              <a:ext uri="{FF2B5EF4-FFF2-40B4-BE49-F238E27FC236}">
                <a16:creationId xmlns:a16="http://schemas.microsoft.com/office/drawing/2014/main" id="{CE80ABA9-6F28-CE56-844C-4F32ACAD629F}"/>
              </a:ext>
            </a:extLst>
          </p:cNvPr>
          <p:cNvSpPr/>
          <p:nvPr/>
        </p:nvSpPr>
        <p:spPr>
          <a:xfrm>
            <a:off x="0" y="-64655"/>
            <a:ext cx="6490933" cy="5449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8CA52F8-E363-6D53-A3D4-6A652F622A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963038" y="907404"/>
            <a:ext cx="7118813" cy="5339110"/>
          </a:xfrm>
          <a:prstGeom prst="rect">
            <a:avLst/>
          </a:prstGeom>
        </p:spPr>
      </p:pic>
    </p:spTree>
    <p:extLst>
      <p:ext uri="{BB962C8B-B14F-4D97-AF65-F5344CB8AC3E}">
        <p14:creationId xmlns:p14="http://schemas.microsoft.com/office/powerpoint/2010/main" val="966899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8120">
          <a:extLst>
            <a:ext uri="{FF2B5EF4-FFF2-40B4-BE49-F238E27FC236}">
              <a16:creationId xmlns:a16="http://schemas.microsoft.com/office/drawing/2014/main" id="{C1DE0D44-A377-7F67-DB54-222703FFA032}"/>
            </a:ext>
          </a:extLst>
        </p:cNvPr>
        <p:cNvGrpSpPr/>
        <p:nvPr/>
      </p:nvGrpSpPr>
      <p:grpSpPr>
        <a:xfrm>
          <a:off x="0" y="0"/>
          <a:ext cx="0" cy="0"/>
          <a:chOff x="0" y="0"/>
          <a:chExt cx="0" cy="0"/>
        </a:xfrm>
      </p:grpSpPr>
      <p:sp>
        <p:nvSpPr>
          <p:cNvPr id="8122" name="Google Shape;8122;p344">
            <a:extLst>
              <a:ext uri="{FF2B5EF4-FFF2-40B4-BE49-F238E27FC236}">
                <a16:creationId xmlns:a16="http://schemas.microsoft.com/office/drawing/2014/main" id="{EA65969A-8C09-EF5C-137A-CADAD25B39AB}"/>
              </a:ext>
            </a:extLst>
          </p:cNvPr>
          <p:cNvSpPr txBox="1">
            <a:spLocks noGrp="1"/>
          </p:cNvSpPr>
          <p:nvPr>
            <p:ph type="title"/>
          </p:nvPr>
        </p:nvSpPr>
        <p:spPr>
          <a:xfrm>
            <a:off x="1029212" y="663803"/>
            <a:ext cx="10387600" cy="1123274"/>
          </a:xfrm>
          <a:prstGeom prst="rect">
            <a:avLst/>
          </a:prstGeom>
        </p:spPr>
        <p:txBody>
          <a:bodyPr spcFirstLastPara="1" wrap="square" lIns="0" tIns="121900" rIns="0" bIns="243833" anchor="b" anchorCtr="0">
            <a:noAutofit/>
          </a:bodyPr>
          <a:lstStyle/>
          <a:p>
            <a:r>
              <a:rPr lang="en" sz="2800" dirty="0">
                <a:latin typeface="Arial Nova" panose="020B0504020202020204" pitchFamily="34" charset="0"/>
              </a:rPr>
              <a:t>Section 3 – Local Waterfront Revitalization Policies</a:t>
            </a:r>
            <a:endParaRPr sz="2800" dirty="0">
              <a:latin typeface="Arial Nova" panose="020B0504020202020204" pitchFamily="34" charset="0"/>
            </a:endParaRPr>
          </a:p>
        </p:txBody>
      </p:sp>
      <p:grpSp>
        <p:nvGrpSpPr>
          <p:cNvPr id="2" name="Group 1">
            <a:extLst>
              <a:ext uri="{FF2B5EF4-FFF2-40B4-BE49-F238E27FC236}">
                <a16:creationId xmlns:a16="http://schemas.microsoft.com/office/drawing/2014/main" id="{E352774A-485F-71C1-B4E4-CEE3DE467852}"/>
              </a:ext>
            </a:extLst>
          </p:cNvPr>
          <p:cNvGrpSpPr/>
          <p:nvPr/>
        </p:nvGrpSpPr>
        <p:grpSpPr>
          <a:xfrm>
            <a:off x="1029212" y="1742982"/>
            <a:ext cx="4394719" cy="102358"/>
            <a:chOff x="-7106" y="253934"/>
            <a:chExt cx="12199108" cy="396131"/>
          </a:xfrm>
        </p:grpSpPr>
        <p:sp>
          <p:nvSpPr>
            <p:cNvPr id="3" name="Rectangle 2">
              <a:extLst>
                <a:ext uri="{FF2B5EF4-FFF2-40B4-BE49-F238E27FC236}">
                  <a16:creationId xmlns:a16="http://schemas.microsoft.com/office/drawing/2014/main" id="{0E32AF3A-C5B4-187B-E14B-32A016922028}"/>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93F1A3A-CED9-CB84-77B5-823CB37D21BD}"/>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3E2F509-18F8-9FDA-4FC6-95A4828215EA}"/>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Box 3">
            <a:extLst>
              <a:ext uri="{FF2B5EF4-FFF2-40B4-BE49-F238E27FC236}">
                <a16:creationId xmlns:a16="http://schemas.microsoft.com/office/drawing/2014/main" id="{164ACC8E-74F2-576C-4F93-DAC7D9A9CBDA}"/>
              </a:ext>
            </a:extLst>
          </p:cNvPr>
          <p:cNvSpPr txBox="1"/>
          <p:nvPr/>
        </p:nvSpPr>
        <p:spPr>
          <a:xfrm>
            <a:off x="902000" y="73230"/>
            <a:ext cx="11475745" cy="707886"/>
          </a:xfrm>
          <a:prstGeom prst="rect">
            <a:avLst/>
          </a:prstGeom>
          <a:noFill/>
        </p:spPr>
        <p:txBody>
          <a:bodyPr wrap="square" rtlCol="0">
            <a:spAutoFit/>
          </a:bodyPr>
          <a:lstStyle/>
          <a:p>
            <a:r>
              <a:rPr lang="en-US" sz="4000" b="1" dirty="0">
                <a:latin typeface="Arial Nova" panose="020B0504020202020204" pitchFamily="34" charset="0"/>
                <a:ea typeface="Verdana" panose="020B0604030504040204" pitchFamily="34" charset="0"/>
              </a:rPr>
              <a:t>Coastal Management Policies</a:t>
            </a:r>
          </a:p>
        </p:txBody>
      </p:sp>
      <p:grpSp>
        <p:nvGrpSpPr>
          <p:cNvPr id="7" name="Group 6">
            <a:extLst>
              <a:ext uri="{FF2B5EF4-FFF2-40B4-BE49-F238E27FC236}">
                <a16:creationId xmlns:a16="http://schemas.microsoft.com/office/drawing/2014/main" id="{6E28DA01-E00A-19AD-5F22-98AF6933205F}"/>
              </a:ext>
            </a:extLst>
          </p:cNvPr>
          <p:cNvGrpSpPr/>
          <p:nvPr/>
        </p:nvGrpSpPr>
        <p:grpSpPr>
          <a:xfrm>
            <a:off x="1029212" y="847633"/>
            <a:ext cx="4394719" cy="102358"/>
            <a:chOff x="-7106" y="253934"/>
            <a:chExt cx="12199108" cy="396131"/>
          </a:xfrm>
        </p:grpSpPr>
        <p:sp>
          <p:nvSpPr>
            <p:cNvPr id="10" name="Rectangle 9">
              <a:extLst>
                <a:ext uri="{FF2B5EF4-FFF2-40B4-BE49-F238E27FC236}">
                  <a16:creationId xmlns:a16="http://schemas.microsoft.com/office/drawing/2014/main" id="{772C59A1-89FF-6149-289E-29C3A69876AE}"/>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8575AF8-CB2B-747C-8531-A550B26E6BFD}"/>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B819DFF-FC34-3915-5F6E-AAF40794FD2A}"/>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descr="A orange and black rectangle&#10;&#10;Description automatically generated">
            <a:extLst>
              <a:ext uri="{FF2B5EF4-FFF2-40B4-BE49-F238E27FC236}">
                <a16:creationId xmlns:a16="http://schemas.microsoft.com/office/drawing/2014/main" id="{B2902812-CBAB-EB9B-A486-DC4A8476C6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6776" y="5839549"/>
            <a:ext cx="878492" cy="878492"/>
          </a:xfrm>
          <a:prstGeom prst="rect">
            <a:avLst/>
          </a:prstGeom>
        </p:spPr>
      </p:pic>
      <p:sp>
        <p:nvSpPr>
          <p:cNvPr id="13" name="Text Placeholder 12">
            <a:extLst>
              <a:ext uri="{FF2B5EF4-FFF2-40B4-BE49-F238E27FC236}">
                <a16:creationId xmlns:a16="http://schemas.microsoft.com/office/drawing/2014/main" id="{EEC86D95-E0BC-82D6-2B51-9D8242E93E83}"/>
              </a:ext>
            </a:extLst>
          </p:cNvPr>
          <p:cNvSpPr>
            <a:spLocks noGrp="1"/>
          </p:cNvSpPr>
          <p:nvPr>
            <p:ph type="body" idx="1"/>
          </p:nvPr>
        </p:nvSpPr>
        <p:spPr>
          <a:xfrm>
            <a:off x="902000" y="1932400"/>
            <a:ext cx="6892702" cy="4053600"/>
          </a:xfrm>
        </p:spPr>
        <p:txBody>
          <a:bodyPr/>
          <a:lstStyle/>
          <a:p>
            <a:pPr>
              <a:buClr>
                <a:srgbClr val="D0CFCE"/>
              </a:buClr>
            </a:pPr>
            <a:r>
              <a:rPr lang="en-US" sz="2400" b="1" dirty="0">
                <a:solidFill>
                  <a:schemeClr val="bg2">
                    <a:lumMod val="10000"/>
                  </a:schemeClr>
                </a:solidFill>
                <a:latin typeface="Arial Nova" panose="020B0504020202020204" pitchFamily="34" charset="0"/>
              </a:rPr>
              <a:t>What are the Coastal Policies and Where do they come from? </a:t>
            </a:r>
          </a:p>
          <a:p>
            <a:pPr marL="457200" indent="-457200">
              <a:spcBef>
                <a:spcPts val="600"/>
              </a:spcBef>
              <a:spcAft>
                <a:spcPts val="600"/>
              </a:spcAft>
              <a:buClr>
                <a:srgbClr val="569367"/>
              </a:buClr>
              <a:buFont typeface="Wingdings" panose="05000000000000000000" pitchFamily="2" charset="2"/>
              <a:buChar char="ü"/>
            </a:pPr>
            <a:r>
              <a:rPr lang="en-US" sz="2000" dirty="0">
                <a:solidFill>
                  <a:schemeClr val="bg2">
                    <a:lumMod val="10000"/>
                  </a:schemeClr>
                </a:solidFill>
                <a:latin typeface="Arial Nova" panose="020B0504020202020204" pitchFamily="34" charset="0"/>
              </a:rPr>
              <a:t>Enforceable statements of law implemented by multiple state laws and regulations</a:t>
            </a:r>
          </a:p>
          <a:p>
            <a:pPr marL="457200" indent="-457200">
              <a:spcBef>
                <a:spcPts val="600"/>
              </a:spcBef>
              <a:spcAft>
                <a:spcPts val="600"/>
              </a:spcAft>
              <a:buClr>
                <a:srgbClr val="569367"/>
              </a:buClr>
              <a:buFont typeface="Wingdings" panose="05000000000000000000" pitchFamily="2" charset="2"/>
              <a:buChar char="ü"/>
            </a:pPr>
            <a:r>
              <a:rPr lang="en-US" sz="2000" dirty="0">
                <a:solidFill>
                  <a:schemeClr val="bg2">
                    <a:lumMod val="10000"/>
                  </a:schemeClr>
                </a:solidFill>
                <a:latin typeface="Arial Nova" panose="020B0504020202020204" pitchFamily="34" charset="0"/>
              </a:rPr>
              <a:t>Stated in the NYS Coastal Management Program (CMP)</a:t>
            </a:r>
          </a:p>
          <a:p>
            <a:pPr marL="457200" indent="-457200">
              <a:spcBef>
                <a:spcPts val="600"/>
              </a:spcBef>
              <a:spcAft>
                <a:spcPts val="600"/>
              </a:spcAft>
              <a:buClr>
                <a:srgbClr val="569367"/>
              </a:buClr>
              <a:buFont typeface="Wingdings" panose="05000000000000000000" pitchFamily="2" charset="2"/>
              <a:buChar char="ü"/>
            </a:pPr>
            <a:r>
              <a:rPr lang="en-US" sz="2000" dirty="0">
                <a:solidFill>
                  <a:schemeClr val="bg2">
                    <a:lumMod val="10000"/>
                  </a:schemeClr>
                </a:solidFill>
                <a:latin typeface="Arial Nova" panose="020B0504020202020204" pitchFamily="34" charset="0"/>
              </a:rPr>
              <a:t>The CMP incorporates multiple state laws into a set of policies</a:t>
            </a:r>
          </a:p>
          <a:p>
            <a:pPr>
              <a:spcBef>
                <a:spcPts val="1200"/>
              </a:spcBef>
              <a:spcAft>
                <a:spcPts val="600"/>
              </a:spcAft>
              <a:buClr>
                <a:srgbClr val="D0CFCE"/>
              </a:buClr>
            </a:pPr>
            <a:r>
              <a:rPr lang="en-US" sz="2400" b="1" dirty="0">
                <a:solidFill>
                  <a:schemeClr val="bg2">
                    <a:lumMod val="10000"/>
                  </a:schemeClr>
                </a:solidFill>
                <a:latin typeface="Arial Nova" panose="020B0504020202020204" pitchFamily="34" charset="0"/>
              </a:rPr>
              <a:t>What’s the goal? </a:t>
            </a:r>
          </a:p>
          <a:p>
            <a:pPr marL="457200" indent="-457200">
              <a:spcBef>
                <a:spcPts val="600"/>
              </a:spcBef>
              <a:spcAft>
                <a:spcPts val="600"/>
              </a:spcAft>
              <a:buClr>
                <a:srgbClr val="569367"/>
              </a:buClr>
              <a:buFont typeface="Wingdings" panose="05000000000000000000" pitchFamily="2" charset="2"/>
              <a:buChar char="ü"/>
            </a:pPr>
            <a:r>
              <a:rPr lang="en-US" sz="2000" dirty="0">
                <a:solidFill>
                  <a:schemeClr val="bg2">
                    <a:lumMod val="10000"/>
                  </a:schemeClr>
                </a:solidFill>
                <a:latin typeface="Arial Nova" panose="020B0504020202020204" pitchFamily="34" charset="0"/>
              </a:rPr>
              <a:t>To achieve a balance between preservation and economic development that will permit beneficial uses of and prevent adverse effects on coastal resources</a:t>
            </a:r>
          </a:p>
          <a:p>
            <a:endParaRPr lang="en-US" dirty="0">
              <a:latin typeface="Arial Nova" panose="020B0504020202020204" pitchFamily="34" charset="0"/>
            </a:endParaRPr>
          </a:p>
        </p:txBody>
      </p:sp>
      <p:pic>
        <p:nvPicPr>
          <p:cNvPr id="14" name="Picture 13">
            <a:extLst>
              <a:ext uri="{FF2B5EF4-FFF2-40B4-BE49-F238E27FC236}">
                <a16:creationId xmlns:a16="http://schemas.microsoft.com/office/drawing/2014/main" id="{669732D6-8B6E-164C-0896-59CA5BC399AC}"/>
              </a:ext>
            </a:extLst>
          </p:cNvPr>
          <p:cNvPicPr>
            <a:picLocks noChangeAspect="1"/>
          </p:cNvPicPr>
          <p:nvPr/>
        </p:nvPicPr>
        <p:blipFill>
          <a:blip r:embed="rId4"/>
          <a:stretch>
            <a:fillRect/>
          </a:stretch>
        </p:blipFill>
        <p:spPr>
          <a:xfrm>
            <a:off x="7921914" y="1742982"/>
            <a:ext cx="3823366" cy="48508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06597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8120">
          <a:extLst>
            <a:ext uri="{FF2B5EF4-FFF2-40B4-BE49-F238E27FC236}">
              <a16:creationId xmlns:a16="http://schemas.microsoft.com/office/drawing/2014/main" id="{550AC117-25AE-C96D-31FD-A54BD3016F84}"/>
            </a:ext>
          </a:extLst>
        </p:cNvPr>
        <p:cNvGrpSpPr/>
        <p:nvPr/>
      </p:nvGrpSpPr>
      <p:grpSpPr>
        <a:xfrm>
          <a:off x="0" y="0"/>
          <a:ext cx="0" cy="0"/>
          <a:chOff x="0" y="0"/>
          <a:chExt cx="0" cy="0"/>
        </a:xfrm>
      </p:grpSpPr>
      <p:sp>
        <p:nvSpPr>
          <p:cNvPr id="8122" name="Google Shape;8122;p344">
            <a:extLst>
              <a:ext uri="{FF2B5EF4-FFF2-40B4-BE49-F238E27FC236}">
                <a16:creationId xmlns:a16="http://schemas.microsoft.com/office/drawing/2014/main" id="{F2C5D4B2-048F-CAED-215E-B0E1303EFB05}"/>
              </a:ext>
            </a:extLst>
          </p:cNvPr>
          <p:cNvSpPr txBox="1">
            <a:spLocks noGrp="1"/>
          </p:cNvSpPr>
          <p:nvPr>
            <p:ph type="title"/>
          </p:nvPr>
        </p:nvSpPr>
        <p:spPr>
          <a:xfrm>
            <a:off x="1029212" y="663803"/>
            <a:ext cx="10387600" cy="1123274"/>
          </a:xfrm>
          <a:prstGeom prst="rect">
            <a:avLst/>
          </a:prstGeom>
        </p:spPr>
        <p:txBody>
          <a:bodyPr spcFirstLastPara="1" wrap="square" lIns="0" tIns="121900" rIns="0" bIns="243833" anchor="b" anchorCtr="0">
            <a:noAutofit/>
          </a:bodyPr>
          <a:lstStyle/>
          <a:p>
            <a:r>
              <a:rPr lang="en" sz="2800" dirty="0">
                <a:latin typeface="Arial Nova" panose="020B0504020202020204" pitchFamily="34" charset="0"/>
              </a:rPr>
              <a:t>Section 3 – Local Waterfront Revitalization Policies</a:t>
            </a:r>
            <a:endParaRPr sz="2800" dirty="0">
              <a:latin typeface="Arial Nova" panose="020B0504020202020204" pitchFamily="34" charset="0"/>
            </a:endParaRPr>
          </a:p>
        </p:txBody>
      </p:sp>
      <p:grpSp>
        <p:nvGrpSpPr>
          <p:cNvPr id="2" name="Group 1">
            <a:extLst>
              <a:ext uri="{FF2B5EF4-FFF2-40B4-BE49-F238E27FC236}">
                <a16:creationId xmlns:a16="http://schemas.microsoft.com/office/drawing/2014/main" id="{38AD9E20-43C1-6D85-385D-F61501D066D6}"/>
              </a:ext>
            </a:extLst>
          </p:cNvPr>
          <p:cNvGrpSpPr/>
          <p:nvPr/>
        </p:nvGrpSpPr>
        <p:grpSpPr>
          <a:xfrm>
            <a:off x="1029212" y="1742982"/>
            <a:ext cx="4394719" cy="102358"/>
            <a:chOff x="-7106" y="253934"/>
            <a:chExt cx="12199108" cy="396131"/>
          </a:xfrm>
        </p:grpSpPr>
        <p:sp>
          <p:nvSpPr>
            <p:cNvPr id="3" name="Rectangle 2">
              <a:extLst>
                <a:ext uri="{FF2B5EF4-FFF2-40B4-BE49-F238E27FC236}">
                  <a16:creationId xmlns:a16="http://schemas.microsoft.com/office/drawing/2014/main" id="{D662C3DA-CF3F-943D-DA84-DB06E877936A}"/>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3543E9F-2BDF-5BB4-C282-7C02A148D14E}"/>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E7EF2DC-3943-CB08-F50E-3A344C436182}"/>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Box 3">
            <a:extLst>
              <a:ext uri="{FF2B5EF4-FFF2-40B4-BE49-F238E27FC236}">
                <a16:creationId xmlns:a16="http://schemas.microsoft.com/office/drawing/2014/main" id="{B5395E50-60A8-5A10-0035-7CB657844D1E}"/>
              </a:ext>
            </a:extLst>
          </p:cNvPr>
          <p:cNvSpPr txBox="1"/>
          <p:nvPr/>
        </p:nvSpPr>
        <p:spPr>
          <a:xfrm>
            <a:off x="902000" y="73230"/>
            <a:ext cx="11475745" cy="707886"/>
          </a:xfrm>
          <a:prstGeom prst="rect">
            <a:avLst/>
          </a:prstGeom>
          <a:noFill/>
        </p:spPr>
        <p:txBody>
          <a:bodyPr wrap="square" rtlCol="0">
            <a:spAutoFit/>
          </a:bodyPr>
          <a:lstStyle/>
          <a:p>
            <a:r>
              <a:rPr lang="en-US" sz="4000" b="1" dirty="0">
                <a:latin typeface="Arial Nova" panose="020B0504020202020204" pitchFamily="34" charset="0"/>
                <a:ea typeface="Verdana" panose="020B0604030504040204" pitchFamily="34" charset="0"/>
              </a:rPr>
              <a:t>Coastal Management Policies</a:t>
            </a:r>
          </a:p>
        </p:txBody>
      </p:sp>
      <p:grpSp>
        <p:nvGrpSpPr>
          <p:cNvPr id="7" name="Group 6">
            <a:extLst>
              <a:ext uri="{FF2B5EF4-FFF2-40B4-BE49-F238E27FC236}">
                <a16:creationId xmlns:a16="http://schemas.microsoft.com/office/drawing/2014/main" id="{F150610A-A533-C71A-DF3F-77A4D993F811}"/>
              </a:ext>
            </a:extLst>
          </p:cNvPr>
          <p:cNvGrpSpPr/>
          <p:nvPr/>
        </p:nvGrpSpPr>
        <p:grpSpPr>
          <a:xfrm>
            <a:off x="1029212" y="847633"/>
            <a:ext cx="4394719" cy="102358"/>
            <a:chOff x="-7106" y="253934"/>
            <a:chExt cx="12199108" cy="396131"/>
          </a:xfrm>
        </p:grpSpPr>
        <p:sp>
          <p:nvSpPr>
            <p:cNvPr id="10" name="Rectangle 9">
              <a:extLst>
                <a:ext uri="{FF2B5EF4-FFF2-40B4-BE49-F238E27FC236}">
                  <a16:creationId xmlns:a16="http://schemas.microsoft.com/office/drawing/2014/main" id="{0840DBF2-4246-DFE5-E8BB-C77F9262E050}"/>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50B41A3-5677-E6FD-61EB-16B2F0AF0696}"/>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20075D8-3E38-F5C9-F9C1-9D2782D21E35}"/>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descr="A orange and black rectangle&#10;&#10;Description automatically generated">
            <a:extLst>
              <a:ext uri="{FF2B5EF4-FFF2-40B4-BE49-F238E27FC236}">
                <a16:creationId xmlns:a16="http://schemas.microsoft.com/office/drawing/2014/main" id="{52BBB40C-AD01-C6A5-5553-2B1398157F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6776" y="5839549"/>
            <a:ext cx="878492" cy="878492"/>
          </a:xfrm>
          <a:prstGeom prst="rect">
            <a:avLst/>
          </a:prstGeom>
        </p:spPr>
      </p:pic>
      <p:sp>
        <p:nvSpPr>
          <p:cNvPr id="13" name="Text Placeholder 12">
            <a:extLst>
              <a:ext uri="{FF2B5EF4-FFF2-40B4-BE49-F238E27FC236}">
                <a16:creationId xmlns:a16="http://schemas.microsoft.com/office/drawing/2014/main" id="{2EFC7165-D4E6-F3B5-BACA-D47542C87D67}"/>
              </a:ext>
            </a:extLst>
          </p:cNvPr>
          <p:cNvSpPr>
            <a:spLocks noGrp="1"/>
          </p:cNvSpPr>
          <p:nvPr>
            <p:ph type="body" idx="1"/>
          </p:nvPr>
        </p:nvSpPr>
        <p:spPr>
          <a:xfrm>
            <a:off x="902000" y="1932400"/>
            <a:ext cx="9526270" cy="4053600"/>
          </a:xfrm>
        </p:spPr>
        <p:txBody>
          <a:bodyPr/>
          <a:lstStyle/>
          <a:p>
            <a:pPr>
              <a:buClr>
                <a:srgbClr val="D0CFCE"/>
              </a:buClr>
            </a:pPr>
            <a:r>
              <a:rPr lang="en-US" sz="2800" b="1" dirty="0">
                <a:solidFill>
                  <a:schemeClr val="bg2">
                    <a:lumMod val="10000"/>
                  </a:schemeClr>
                </a:solidFill>
                <a:latin typeface="Arial Nova" panose="020B0504020202020204" pitchFamily="34" charset="0"/>
              </a:rPr>
              <a:t>Coastal Management Program Policy Sets</a:t>
            </a:r>
          </a:p>
          <a:p>
            <a:pPr marL="457200" indent="-457200">
              <a:spcBef>
                <a:spcPts val="600"/>
              </a:spcBef>
              <a:spcAft>
                <a:spcPts val="600"/>
              </a:spcAft>
              <a:buClr>
                <a:srgbClr val="D0CFCE"/>
              </a:buClr>
              <a:buFont typeface="Arial" panose="020B0604020202020204" pitchFamily="34" charset="0"/>
              <a:buChar char="•"/>
            </a:pPr>
            <a:r>
              <a:rPr lang="en-US" sz="2800" dirty="0">
                <a:solidFill>
                  <a:schemeClr val="bg2">
                    <a:lumMod val="10000"/>
                  </a:schemeClr>
                </a:solidFill>
                <a:latin typeface="Arial Nova" panose="020B0504020202020204" pitchFamily="34" charset="0"/>
              </a:rPr>
              <a:t>3 Different policy sets</a:t>
            </a:r>
          </a:p>
          <a:p>
            <a:pPr marL="914400" lvl="1" indent="-457200">
              <a:buClr>
                <a:srgbClr val="D0CFCE"/>
              </a:buClr>
              <a:buFont typeface="Arial" panose="020B0604020202020204" pitchFamily="34" charset="0"/>
              <a:buChar char="•"/>
            </a:pPr>
            <a:r>
              <a:rPr lang="en-US" sz="2800" dirty="0">
                <a:solidFill>
                  <a:schemeClr val="bg2">
                    <a:lumMod val="10000"/>
                  </a:schemeClr>
                </a:solidFill>
                <a:latin typeface="Arial Nova" panose="020B0504020202020204" pitchFamily="34" charset="0"/>
              </a:rPr>
              <a:t>Coastal communities (44 policies)</a:t>
            </a:r>
          </a:p>
          <a:p>
            <a:pPr marL="914400" lvl="1" indent="-457200">
              <a:spcBef>
                <a:spcPts val="400"/>
              </a:spcBef>
              <a:spcAft>
                <a:spcPts val="400"/>
              </a:spcAft>
              <a:buClr>
                <a:srgbClr val="D0CFCE"/>
              </a:buClr>
              <a:buFont typeface="Arial" panose="020B0604020202020204" pitchFamily="34" charset="0"/>
              <a:buChar char="•"/>
            </a:pPr>
            <a:r>
              <a:rPr lang="en-US" sz="2800" dirty="0">
                <a:solidFill>
                  <a:schemeClr val="bg2">
                    <a:lumMod val="10000"/>
                  </a:schemeClr>
                </a:solidFill>
                <a:latin typeface="Arial Nova" panose="020B0504020202020204" pitchFamily="34" charset="0"/>
              </a:rPr>
              <a:t>Long Island Sound communities (13 policies)</a:t>
            </a:r>
          </a:p>
          <a:p>
            <a:pPr marL="914400" lvl="1" indent="-457200">
              <a:buClr>
                <a:srgbClr val="D0CFCE"/>
              </a:buClr>
              <a:buFont typeface="Arial" panose="020B0604020202020204" pitchFamily="34" charset="0"/>
              <a:buChar char="•"/>
            </a:pPr>
            <a:r>
              <a:rPr lang="en-US" sz="2800" dirty="0">
                <a:solidFill>
                  <a:schemeClr val="bg2">
                    <a:lumMod val="10000"/>
                  </a:schemeClr>
                </a:solidFill>
                <a:latin typeface="Arial Nova" panose="020B0504020202020204" pitchFamily="34" charset="0"/>
              </a:rPr>
              <a:t>Inland waterway communities (revised 44 policies)</a:t>
            </a:r>
          </a:p>
          <a:p>
            <a:pPr marL="457200" indent="-457200">
              <a:spcBef>
                <a:spcPts val="1200"/>
              </a:spcBef>
              <a:spcAft>
                <a:spcPts val="1200"/>
              </a:spcAft>
              <a:buClr>
                <a:srgbClr val="D0CFCE"/>
              </a:buClr>
              <a:buFont typeface="Arial" panose="020B0604020202020204" pitchFamily="34" charset="0"/>
              <a:buChar char="•"/>
            </a:pPr>
            <a:r>
              <a:rPr lang="en-US" sz="2800" dirty="0">
                <a:solidFill>
                  <a:schemeClr val="bg2">
                    <a:lumMod val="10000"/>
                  </a:schemeClr>
                </a:solidFill>
                <a:latin typeface="Arial Nova" panose="020B0504020202020204" pitchFamily="34" charset="0"/>
              </a:rPr>
              <a:t>Coastal policies cannot be changed</a:t>
            </a:r>
          </a:p>
          <a:p>
            <a:pPr marL="457200" indent="-457200">
              <a:spcBef>
                <a:spcPts val="1200"/>
              </a:spcBef>
              <a:spcAft>
                <a:spcPts val="1200"/>
              </a:spcAft>
              <a:buClr>
                <a:srgbClr val="D0CFCE"/>
              </a:buClr>
              <a:buFont typeface="Arial" panose="020B0604020202020204" pitchFamily="34" charset="0"/>
              <a:buChar char="•"/>
            </a:pPr>
            <a:r>
              <a:rPr lang="en-US" sz="2800" dirty="0">
                <a:solidFill>
                  <a:schemeClr val="bg2">
                    <a:lumMod val="10000"/>
                  </a:schemeClr>
                </a:solidFill>
                <a:latin typeface="Arial Nova" panose="020B0504020202020204" pitchFamily="34" charset="0"/>
              </a:rPr>
              <a:t>Policy explanations can be refined to reflect local waterfront characteristics, if needed</a:t>
            </a:r>
          </a:p>
          <a:p>
            <a:pPr>
              <a:buClr>
                <a:srgbClr val="D0CFCE"/>
              </a:buClr>
            </a:pPr>
            <a:endParaRPr lang="en-US" sz="2200" dirty="0">
              <a:solidFill>
                <a:schemeClr val="bg2">
                  <a:lumMod val="10000"/>
                </a:schemeClr>
              </a:solidFill>
              <a:latin typeface="Arial Nova" panose="020B0504020202020204" pitchFamily="34" charset="0"/>
            </a:endParaRPr>
          </a:p>
          <a:p>
            <a:endParaRPr lang="en-US" sz="2200" dirty="0">
              <a:latin typeface="Arial Nova" panose="020B0504020202020204" pitchFamily="34" charset="0"/>
            </a:endParaRPr>
          </a:p>
        </p:txBody>
      </p:sp>
      <p:sp>
        <p:nvSpPr>
          <p:cNvPr id="6" name="Rectangle 5">
            <a:extLst>
              <a:ext uri="{FF2B5EF4-FFF2-40B4-BE49-F238E27FC236}">
                <a16:creationId xmlns:a16="http://schemas.microsoft.com/office/drawing/2014/main" id="{0B8D1091-F03E-8B73-48C1-070EFCDE96AC}"/>
              </a:ext>
            </a:extLst>
          </p:cNvPr>
          <p:cNvSpPr/>
          <p:nvPr/>
        </p:nvSpPr>
        <p:spPr>
          <a:xfrm>
            <a:off x="1357985" y="3105967"/>
            <a:ext cx="6096001" cy="433387"/>
          </a:xfrm>
          <a:prstGeom prst="rect">
            <a:avLst/>
          </a:prstGeom>
          <a:noFill/>
          <a:ln w="28575" cmpd="sng">
            <a:solidFill>
              <a:schemeClr val="accent2"/>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7668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3F885-8563-9C3D-B8DE-8CD7F315C430}"/>
            </a:ext>
          </a:extLst>
        </p:cNvPr>
        <p:cNvGrpSpPr/>
        <p:nvPr/>
      </p:nvGrpSpPr>
      <p:grpSpPr>
        <a:xfrm>
          <a:off x="0" y="0"/>
          <a:ext cx="0" cy="0"/>
          <a:chOff x="0" y="0"/>
          <a:chExt cx="0" cy="0"/>
        </a:xfrm>
      </p:grpSpPr>
      <p:sp>
        <p:nvSpPr>
          <p:cNvPr id="9" name="Freeform: Shape 8">
            <a:extLst>
              <a:ext uri="{FF2B5EF4-FFF2-40B4-BE49-F238E27FC236}">
                <a16:creationId xmlns:a16="http://schemas.microsoft.com/office/drawing/2014/main" id="{C0415E1E-B465-E462-7910-5D36266DD438}"/>
              </a:ext>
            </a:extLst>
          </p:cNvPr>
          <p:cNvSpPr>
            <a:spLocks noGrp="1" noRot="1" noMove="1" noResize="1" noEditPoints="1" noAdjustHandles="1" noChangeArrowheads="1" noChangeShapeType="1"/>
          </p:cNvSpPr>
          <p:nvPr/>
        </p:nvSpPr>
        <p:spPr>
          <a:xfrm>
            <a:off x="6467028" y="139959"/>
            <a:ext cx="1624094" cy="1058298"/>
          </a:xfrm>
          <a:custGeom>
            <a:avLst/>
            <a:gdLst>
              <a:gd name="connsiteX0" fmla="*/ 1624095 w 1624094"/>
              <a:gd name="connsiteY0" fmla="*/ 0 h 1058298"/>
              <a:gd name="connsiteX1" fmla="*/ 644972 w 1624094"/>
              <a:gd name="connsiteY1" fmla="*/ 1058299 h 1058298"/>
              <a:gd name="connsiteX2" fmla="*/ 0 w 1624094"/>
              <a:gd name="connsiteY2" fmla="*/ 1058299 h 1058298"/>
              <a:gd name="connsiteX3" fmla="*/ 979123 w 1624094"/>
              <a:gd name="connsiteY3" fmla="*/ 0 h 1058298"/>
              <a:gd name="connsiteX4" fmla="*/ 1624095 w 1624094"/>
              <a:gd name="connsiteY4" fmla="*/ 0 h 1058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4094" h="1058298">
                <a:moveTo>
                  <a:pt x="1624095" y="0"/>
                </a:moveTo>
                <a:lnTo>
                  <a:pt x="644972" y="1058299"/>
                </a:lnTo>
                <a:lnTo>
                  <a:pt x="0" y="1058299"/>
                </a:lnTo>
                <a:lnTo>
                  <a:pt x="979123" y="0"/>
                </a:lnTo>
                <a:lnTo>
                  <a:pt x="1624095" y="0"/>
                </a:lnTo>
                <a:close/>
              </a:path>
            </a:pathLst>
          </a:custGeom>
          <a:solidFill>
            <a:srgbClr val="FFFFFF"/>
          </a:solidFill>
          <a:ln w="0" cap="flat">
            <a:noFill/>
            <a:prstDash val="solid"/>
            <a:miter/>
          </a:ln>
        </p:spPr>
        <p:txBody>
          <a:bodyPr rtlCol="0" anchor="ctr"/>
          <a:lstStyle/>
          <a:p>
            <a:endParaRPr lang="en-US" dirty="0"/>
          </a:p>
        </p:txBody>
      </p:sp>
      <p:pic>
        <p:nvPicPr>
          <p:cNvPr id="11" name="Picture 10" descr="A orange and black rectangle&#10;&#10;Description automatically generated">
            <a:extLst>
              <a:ext uri="{FF2B5EF4-FFF2-40B4-BE49-F238E27FC236}">
                <a16:creationId xmlns:a16="http://schemas.microsoft.com/office/drawing/2014/main" id="{FE8A3C8C-701D-5379-8E77-85AF09B899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673" y="5839549"/>
            <a:ext cx="878492" cy="878492"/>
          </a:xfrm>
          <a:prstGeom prst="rect">
            <a:avLst/>
          </a:prstGeom>
        </p:spPr>
      </p:pic>
      <p:sp>
        <p:nvSpPr>
          <p:cNvPr id="15" name="Google Shape;8368;p357">
            <a:extLst>
              <a:ext uri="{FF2B5EF4-FFF2-40B4-BE49-F238E27FC236}">
                <a16:creationId xmlns:a16="http://schemas.microsoft.com/office/drawing/2014/main" id="{DDF2CED8-8FC4-39E6-77B6-23A35CAA1D52}"/>
              </a:ext>
            </a:extLst>
          </p:cNvPr>
          <p:cNvSpPr txBox="1">
            <a:spLocks/>
          </p:cNvSpPr>
          <p:nvPr/>
        </p:nvSpPr>
        <p:spPr>
          <a:xfrm>
            <a:off x="280799" y="3227298"/>
            <a:ext cx="12105163" cy="4728768"/>
          </a:xfrm>
          <a:prstGeom prst="rect">
            <a:avLst/>
          </a:prstGeom>
        </p:spPr>
        <p:txBody>
          <a:bodyPr spcFirstLastPara="1" vert="horz" wrap="square" lIns="320025" tIns="91425" rIns="3200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600"/>
              </a:spcAft>
              <a:buNone/>
            </a:pPr>
            <a:r>
              <a:rPr lang="en-US" sz="3600" dirty="0">
                <a:solidFill>
                  <a:srgbClr val="006E7B"/>
                </a:solidFill>
                <a:latin typeface="Arial Nova" panose="020B0504020202020204" pitchFamily="34" charset="0"/>
              </a:rPr>
              <a:t>This document was prepared with funding provided by the New York State Department of State under Title 11 of the Environmental Protection Fund.</a:t>
            </a:r>
            <a:endParaRPr lang="en-US" sz="3600" dirty="0">
              <a:latin typeface="Verdana" panose="020B0604030504040204" pitchFamily="34" charset="0"/>
              <a:ea typeface="Verdana" panose="020B0604030504040204" pitchFamily="34" charset="0"/>
            </a:endParaRPr>
          </a:p>
        </p:txBody>
      </p:sp>
      <p:grpSp>
        <p:nvGrpSpPr>
          <p:cNvPr id="6" name="Group 5">
            <a:extLst>
              <a:ext uri="{FF2B5EF4-FFF2-40B4-BE49-F238E27FC236}">
                <a16:creationId xmlns:a16="http://schemas.microsoft.com/office/drawing/2014/main" id="{9ABE1A50-97E9-86EB-794E-ABB15FC28180}"/>
              </a:ext>
            </a:extLst>
          </p:cNvPr>
          <p:cNvGrpSpPr/>
          <p:nvPr/>
        </p:nvGrpSpPr>
        <p:grpSpPr>
          <a:xfrm>
            <a:off x="-7108" y="0"/>
            <a:ext cx="12199108" cy="396131"/>
            <a:chOff x="-7106" y="253934"/>
            <a:chExt cx="12199108" cy="396131"/>
          </a:xfrm>
        </p:grpSpPr>
        <p:sp>
          <p:nvSpPr>
            <p:cNvPr id="7" name="Rectangle 6">
              <a:extLst>
                <a:ext uri="{FF2B5EF4-FFF2-40B4-BE49-F238E27FC236}">
                  <a16:creationId xmlns:a16="http://schemas.microsoft.com/office/drawing/2014/main" id="{956A786A-5D60-249E-22CA-850599F6A920}"/>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99BE57B-A7BE-D831-27C5-C94B74BDDC6F}"/>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900C801-4F94-D5B2-EF90-2A7627DE7FB2}"/>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ectangle 1">
            <a:extLst>
              <a:ext uri="{FF2B5EF4-FFF2-40B4-BE49-F238E27FC236}">
                <a16:creationId xmlns:a16="http://schemas.microsoft.com/office/drawing/2014/main" id="{EAA4278C-9C33-B4E7-B334-E000FAA30534}"/>
              </a:ext>
            </a:extLst>
          </p:cNvPr>
          <p:cNvSpPr/>
          <p:nvPr/>
        </p:nvSpPr>
        <p:spPr>
          <a:xfrm>
            <a:off x="10917382" y="5652655"/>
            <a:ext cx="993819" cy="10653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logo for a company&#10;&#10;AI-generated content may be incorrect.">
            <a:extLst>
              <a:ext uri="{FF2B5EF4-FFF2-40B4-BE49-F238E27FC236}">
                <a16:creationId xmlns:a16="http://schemas.microsoft.com/office/drawing/2014/main" id="{B994B43D-3F80-EC10-B829-AD87884837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1540" y="1548136"/>
            <a:ext cx="4678861" cy="1246916"/>
          </a:xfrm>
          <a:prstGeom prst="rect">
            <a:avLst/>
          </a:prstGeom>
        </p:spPr>
      </p:pic>
    </p:spTree>
    <p:extLst>
      <p:ext uri="{BB962C8B-B14F-4D97-AF65-F5344CB8AC3E}">
        <p14:creationId xmlns:p14="http://schemas.microsoft.com/office/powerpoint/2010/main" val="2894011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8120">
          <a:extLst>
            <a:ext uri="{FF2B5EF4-FFF2-40B4-BE49-F238E27FC236}">
              <a16:creationId xmlns:a16="http://schemas.microsoft.com/office/drawing/2014/main" id="{013A8699-F158-2CB9-FFFA-BE4862768D1F}"/>
            </a:ext>
          </a:extLst>
        </p:cNvPr>
        <p:cNvGrpSpPr/>
        <p:nvPr/>
      </p:nvGrpSpPr>
      <p:grpSpPr>
        <a:xfrm>
          <a:off x="0" y="0"/>
          <a:ext cx="0" cy="0"/>
          <a:chOff x="0" y="0"/>
          <a:chExt cx="0" cy="0"/>
        </a:xfrm>
      </p:grpSpPr>
      <p:sp>
        <p:nvSpPr>
          <p:cNvPr id="8122" name="Google Shape;8122;p344">
            <a:extLst>
              <a:ext uri="{FF2B5EF4-FFF2-40B4-BE49-F238E27FC236}">
                <a16:creationId xmlns:a16="http://schemas.microsoft.com/office/drawing/2014/main" id="{EEACDE88-ADB4-D3CA-2876-B1432D5C5E77}"/>
              </a:ext>
            </a:extLst>
          </p:cNvPr>
          <p:cNvSpPr txBox="1">
            <a:spLocks noGrp="1"/>
          </p:cNvSpPr>
          <p:nvPr>
            <p:ph type="title"/>
          </p:nvPr>
        </p:nvSpPr>
        <p:spPr>
          <a:xfrm>
            <a:off x="1029212" y="663803"/>
            <a:ext cx="10387600" cy="1123274"/>
          </a:xfrm>
          <a:prstGeom prst="rect">
            <a:avLst/>
          </a:prstGeom>
        </p:spPr>
        <p:txBody>
          <a:bodyPr spcFirstLastPara="1" wrap="square" lIns="0" tIns="121900" rIns="0" bIns="243833" anchor="b" anchorCtr="0">
            <a:noAutofit/>
          </a:bodyPr>
          <a:lstStyle/>
          <a:p>
            <a:r>
              <a:rPr lang="en" sz="2800" b="1" dirty="0">
                <a:latin typeface="Arial Nova" panose="020B0504020202020204" pitchFamily="34" charset="0"/>
              </a:rPr>
              <a:t>State Coastal Policies – Development Policies</a:t>
            </a:r>
            <a:endParaRPr sz="2800" b="1" dirty="0">
              <a:latin typeface="Arial Nova" panose="020B0504020202020204" pitchFamily="34" charset="0"/>
            </a:endParaRPr>
          </a:p>
        </p:txBody>
      </p:sp>
      <p:grpSp>
        <p:nvGrpSpPr>
          <p:cNvPr id="2" name="Group 1">
            <a:extLst>
              <a:ext uri="{FF2B5EF4-FFF2-40B4-BE49-F238E27FC236}">
                <a16:creationId xmlns:a16="http://schemas.microsoft.com/office/drawing/2014/main" id="{A2C955F0-ACCF-4D84-354C-9FAAD0BF9206}"/>
              </a:ext>
            </a:extLst>
          </p:cNvPr>
          <p:cNvGrpSpPr/>
          <p:nvPr/>
        </p:nvGrpSpPr>
        <p:grpSpPr>
          <a:xfrm>
            <a:off x="1029212" y="1742982"/>
            <a:ext cx="4394719" cy="102358"/>
            <a:chOff x="-7106" y="253934"/>
            <a:chExt cx="12199108" cy="396131"/>
          </a:xfrm>
        </p:grpSpPr>
        <p:sp>
          <p:nvSpPr>
            <p:cNvPr id="3" name="Rectangle 2">
              <a:extLst>
                <a:ext uri="{FF2B5EF4-FFF2-40B4-BE49-F238E27FC236}">
                  <a16:creationId xmlns:a16="http://schemas.microsoft.com/office/drawing/2014/main" id="{7D39BF29-0E30-9021-7FA4-444F9D225037}"/>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27EDAC7-5962-60C8-5AA5-04EECA3E390A}"/>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61AD70F-1510-2DD7-8502-A878C00D08D8}"/>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Box 3">
            <a:extLst>
              <a:ext uri="{FF2B5EF4-FFF2-40B4-BE49-F238E27FC236}">
                <a16:creationId xmlns:a16="http://schemas.microsoft.com/office/drawing/2014/main" id="{1DC42A60-2597-9936-F22A-EEE969EFAE8A}"/>
              </a:ext>
            </a:extLst>
          </p:cNvPr>
          <p:cNvSpPr txBox="1"/>
          <p:nvPr/>
        </p:nvSpPr>
        <p:spPr>
          <a:xfrm>
            <a:off x="902000" y="73230"/>
            <a:ext cx="11475745" cy="707886"/>
          </a:xfrm>
          <a:prstGeom prst="rect">
            <a:avLst/>
          </a:prstGeom>
          <a:noFill/>
        </p:spPr>
        <p:txBody>
          <a:bodyPr wrap="square" rtlCol="0">
            <a:spAutoFit/>
          </a:bodyPr>
          <a:lstStyle/>
          <a:p>
            <a:r>
              <a:rPr lang="en-US" sz="4000" b="1" dirty="0">
                <a:latin typeface="Arial Nova" panose="020B0504020202020204" pitchFamily="34" charset="0"/>
                <a:ea typeface="Verdana" panose="020B0604030504040204" pitchFamily="34" charset="0"/>
              </a:rPr>
              <a:t>Coastal Management Policies</a:t>
            </a:r>
          </a:p>
        </p:txBody>
      </p:sp>
      <p:grpSp>
        <p:nvGrpSpPr>
          <p:cNvPr id="7" name="Group 6">
            <a:extLst>
              <a:ext uri="{FF2B5EF4-FFF2-40B4-BE49-F238E27FC236}">
                <a16:creationId xmlns:a16="http://schemas.microsoft.com/office/drawing/2014/main" id="{1C58DD2B-5932-A995-B48B-16B8D8CBDB48}"/>
              </a:ext>
            </a:extLst>
          </p:cNvPr>
          <p:cNvGrpSpPr/>
          <p:nvPr/>
        </p:nvGrpSpPr>
        <p:grpSpPr>
          <a:xfrm>
            <a:off x="1029212" y="847633"/>
            <a:ext cx="4394719" cy="102358"/>
            <a:chOff x="-7106" y="253934"/>
            <a:chExt cx="12199108" cy="396131"/>
          </a:xfrm>
        </p:grpSpPr>
        <p:sp>
          <p:nvSpPr>
            <p:cNvPr id="10" name="Rectangle 9">
              <a:extLst>
                <a:ext uri="{FF2B5EF4-FFF2-40B4-BE49-F238E27FC236}">
                  <a16:creationId xmlns:a16="http://schemas.microsoft.com/office/drawing/2014/main" id="{C3BD7F6C-D83B-8095-7092-770E61486348}"/>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3C3E435-D637-1F3F-797D-85EBB17EF081}"/>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42EC6C13-B0EC-B0A3-6CAB-6EDA08E1A98F}"/>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descr="A orange and black rectangle&#10;&#10;Description automatically generated">
            <a:extLst>
              <a:ext uri="{FF2B5EF4-FFF2-40B4-BE49-F238E27FC236}">
                <a16:creationId xmlns:a16="http://schemas.microsoft.com/office/drawing/2014/main" id="{E831D1E3-9573-0A5F-D423-CEAD6F0B54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6776" y="5839549"/>
            <a:ext cx="878492" cy="878492"/>
          </a:xfrm>
          <a:prstGeom prst="rect">
            <a:avLst/>
          </a:prstGeom>
        </p:spPr>
      </p:pic>
      <p:graphicFrame>
        <p:nvGraphicFramePr>
          <p:cNvPr id="19" name="Table 18">
            <a:extLst>
              <a:ext uri="{FF2B5EF4-FFF2-40B4-BE49-F238E27FC236}">
                <a16:creationId xmlns:a16="http://schemas.microsoft.com/office/drawing/2014/main" id="{5905035F-0C4D-4619-9F12-CDB3D5A1E6BC}"/>
              </a:ext>
            </a:extLst>
          </p:cNvPr>
          <p:cNvGraphicFramePr>
            <a:graphicFrameLocks noGrp="1"/>
          </p:cNvGraphicFramePr>
          <p:nvPr>
            <p:extLst>
              <p:ext uri="{D42A27DB-BD31-4B8C-83A1-F6EECF244321}">
                <p14:modId xmlns:p14="http://schemas.microsoft.com/office/powerpoint/2010/main" val="2707110947"/>
              </p:ext>
            </p:extLst>
          </p:nvPr>
        </p:nvGraphicFramePr>
        <p:xfrm>
          <a:off x="643072" y="1989698"/>
          <a:ext cx="10773740" cy="3931920"/>
        </p:xfrm>
        <a:graphic>
          <a:graphicData uri="http://schemas.openxmlformats.org/drawingml/2006/table">
            <a:tbl>
              <a:tblPr firstRow="1" bandRow="1">
                <a:tableStyleId>{2D5ABB26-0587-4C30-8999-92F81FD0307C}</a:tableStyleId>
              </a:tblPr>
              <a:tblGrid>
                <a:gridCol w="1850848">
                  <a:extLst>
                    <a:ext uri="{9D8B030D-6E8A-4147-A177-3AD203B41FA5}">
                      <a16:colId xmlns:a16="http://schemas.microsoft.com/office/drawing/2014/main" val="729370956"/>
                    </a:ext>
                  </a:extLst>
                </a:gridCol>
                <a:gridCol w="8922892">
                  <a:extLst>
                    <a:ext uri="{9D8B030D-6E8A-4147-A177-3AD203B41FA5}">
                      <a16:colId xmlns:a16="http://schemas.microsoft.com/office/drawing/2014/main" val="2195261402"/>
                    </a:ext>
                  </a:extLst>
                </a:gridCol>
              </a:tblGrid>
              <a:tr h="370840">
                <a:tc>
                  <a:txBody>
                    <a:bodyPr/>
                    <a:lstStyle/>
                    <a:p>
                      <a:r>
                        <a:rPr lang="en-US" sz="2000" b="1" dirty="0">
                          <a:latin typeface="Arial Nova" panose="020B0504020202020204" pitchFamily="34" charset="0"/>
                        </a:rPr>
                        <a:t>Policy 1</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b="1" dirty="0">
                          <a:latin typeface="Arial Nova" panose="020B0504020202020204" pitchFamily="34" charset="0"/>
                        </a:rPr>
                        <a:t>Restore, revitalize</a:t>
                      </a:r>
                      <a:r>
                        <a:rPr lang="en-US" sz="2000" b="0" dirty="0">
                          <a:latin typeface="Arial Nova" panose="020B0504020202020204" pitchFamily="34" charset="0"/>
                        </a:rPr>
                        <a:t>, and </a:t>
                      </a:r>
                      <a:r>
                        <a:rPr lang="en-US" sz="2000" b="1" dirty="0">
                          <a:latin typeface="Arial Nova" panose="020B0504020202020204" pitchFamily="34" charset="0"/>
                        </a:rPr>
                        <a:t>redevelop deteriorated </a:t>
                      </a:r>
                      <a:r>
                        <a:rPr lang="en-US" sz="2000" b="0" dirty="0">
                          <a:latin typeface="Arial Nova" panose="020B0504020202020204" pitchFamily="34" charset="0"/>
                        </a:rPr>
                        <a:t>and </a:t>
                      </a:r>
                      <a:r>
                        <a:rPr lang="en-US" sz="2000" b="1" dirty="0">
                          <a:latin typeface="Arial Nova" panose="020B0504020202020204" pitchFamily="34" charset="0"/>
                        </a:rPr>
                        <a:t>underutilized waterfront areas </a:t>
                      </a:r>
                      <a:r>
                        <a:rPr lang="en-US" sz="2000" b="0" dirty="0">
                          <a:latin typeface="Arial Nova" panose="020B0504020202020204" pitchFamily="34" charset="0"/>
                        </a:rPr>
                        <a:t>for commercial, industrial, cultural, recreational, and other compatible uses. </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5539394"/>
                  </a:ext>
                </a:extLst>
              </a:tr>
              <a:tr h="370840">
                <a:tc>
                  <a:txBody>
                    <a:bodyPr/>
                    <a:lstStyle/>
                    <a:p>
                      <a:r>
                        <a:rPr lang="en-US" sz="2000" b="1" dirty="0">
                          <a:latin typeface="Arial Nova" panose="020B0504020202020204" pitchFamily="34" charset="0"/>
                        </a:rPr>
                        <a:t>Policy 2</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a:latin typeface="Arial Nova" panose="020B0504020202020204" pitchFamily="34" charset="0"/>
                        </a:rPr>
                        <a:t>Facilitate the </a:t>
                      </a:r>
                      <a:r>
                        <a:rPr lang="en-US" sz="2000" b="1" dirty="0">
                          <a:latin typeface="Arial Nova" panose="020B0504020202020204" pitchFamily="34" charset="0"/>
                        </a:rPr>
                        <a:t>siting of water dependent uses </a:t>
                      </a:r>
                      <a:r>
                        <a:rPr lang="en-US" sz="2000" dirty="0">
                          <a:latin typeface="Arial Nova" panose="020B0504020202020204" pitchFamily="34" charset="0"/>
                        </a:rPr>
                        <a:t>and </a:t>
                      </a:r>
                      <a:r>
                        <a:rPr lang="en-US" sz="2000" b="1" dirty="0">
                          <a:latin typeface="Arial Nova" panose="020B0504020202020204" pitchFamily="34" charset="0"/>
                        </a:rPr>
                        <a:t>facilities</a:t>
                      </a:r>
                      <a:r>
                        <a:rPr lang="en-US" sz="2000" dirty="0">
                          <a:latin typeface="Arial Nova" panose="020B0504020202020204" pitchFamily="34" charset="0"/>
                        </a:rPr>
                        <a:t> on or adjacent to coastal waters.</a:t>
                      </a:r>
                    </a:p>
                    <a:p>
                      <a:pPr algn="l"/>
                      <a:endParaRPr lang="en-US" sz="2000" dirty="0">
                        <a:latin typeface="Arial Nova" panose="020B05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3030742"/>
                  </a:ext>
                </a:extLst>
              </a:tr>
              <a:tr h="370840">
                <a:tc>
                  <a:txBody>
                    <a:bodyPr/>
                    <a:lstStyle/>
                    <a:p>
                      <a:r>
                        <a:rPr lang="en-US" sz="2000" b="1" dirty="0">
                          <a:latin typeface="Arial Nova" panose="020B0504020202020204" pitchFamily="34" charset="0"/>
                        </a:rPr>
                        <a:t>Policy 3</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r>
                        <a:rPr lang="en-US" sz="2000" dirty="0">
                          <a:latin typeface="Arial Nova" panose="020B0504020202020204" pitchFamily="34" charset="0"/>
                        </a:rPr>
                        <a:t>Further </a:t>
                      </a:r>
                      <a:r>
                        <a:rPr lang="en-US" sz="2000" b="1" dirty="0">
                          <a:latin typeface="Arial Nova" panose="020B0504020202020204" pitchFamily="34" charset="0"/>
                        </a:rPr>
                        <a:t>develop the State's major ports </a:t>
                      </a:r>
                      <a:r>
                        <a:rPr lang="en-US" sz="2000" dirty="0">
                          <a:latin typeface="Arial Nova" panose="020B0504020202020204" pitchFamily="34" charset="0"/>
                        </a:rPr>
                        <a:t>of Albany, Buffalo, New York, Ogdensburg, and Oswego as centers of commerce and industry, and encourage the siting, in these port areas, including those under the jurisdiction of State public authorities, of land use and development which is essential to, or in support of, the waterborne transportation of cargo and people.</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044955986"/>
                  </a:ext>
                </a:extLst>
              </a:tr>
            </a:tbl>
          </a:graphicData>
        </a:graphic>
      </p:graphicFrame>
    </p:spTree>
    <p:extLst>
      <p:ext uri="{BB962C8B-B14F-4D97-AF65-F5344CB8AC3E}">
        <p14:creationId xmlns:p14="http://schemas.microsoft.com/office/powerpoint/2010/main" val="38320567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8120">
          <a:extLst>
            <a:ext uri="{FF2B5EF4-FFF2-40B4-BE49-F238E27FC236}">
              <a16:creationId xmlns:a16="http://schemas.microsoft.com/office/drawing/2014/main" id="{6B6000FD-85A2-CBF1-5C0D-6CB0239248C6}"/>
            </a:ext>
          </a:extLst>
        </p:cNvPr>
        <p:cNvGrpSpPr/>
        <p:nvPr/>
      </p:nvGrpSpPr>
      <p:grpSpPr>
        <a:xfrm>
          <a:off x="0" y="0"/>
          <a:ext cx="0" cy="0"/>
          <a:chOff x="0" y="0"/>
          <a:chExt cx="0" cy="0"/>
        </a:xfrm>
      </p:grpSpPr>
      <p:sp>
        <p:nvSpPr>
          <p:cNvPr id="8122" name="Google Shape;8122;p344">
            <a:extLst>
              <a:ext uri="{FF2B5EF4-FFF2-40B4-BE49-F238E27FC236}">
                <a16:creationId xmlns:a16="http://schemas.microsoft.com/office/drawing/2014/main" id="{55DDA2E4-20B0-7F48-1561-FB2E5C172B7E}"/>
              </a:ext>
            </a:extLst>
          </p:cNvPr>
          <p:cNvSpPr txBox="1">
            <a:spLocks noGrp="1"/>
          </p:cNvSpPr>
          <p:nvPr>
            <p:ph type="title"/>
          </p:nvPr>
        </p:nvSpPr>
        <p:spPr>
          <a:xfrm>
            <a:off x="1029212" y="663803"/>
            <a:ext cx="10387600" cy="1123274"/>
          </a:xfrm>
          <a:prstGeom prst="rect">
            <a:avLst/>
          </a:prstGeom>
        </p:spPr>
        <p:txBody>
          <a:bodyPr spcFirstLastPara="1" wrap="square" lIns="0" tIns="121900" rIns="0" bIns="243833" anchor="b" anchorCtr="0">
            <a:noAutofit/>
          </a:bodyPr>
          <a:lstStyle/>
          <a:p>
            <a:r>
              <a:rPr lang="en" sz="2800" b="1" dirty="0">
                <a:latin typeface="Arial Nova" panose="020B0504020202020204" pitchFamily="34" charset="0"/>
              </a:rPr>
              <a:t>State Coastal Policies – Development Policies</a:t>
            </a:r>
            <a:endParaRPr sz="2800" b="1" dirty="0">
              <a:latin typeface="Arial Nova" panose="020B0504020202020204" pitchFamily="34" charset="0"/>
            </a:endParaRPr>
          </a:p>
        </p:txBody>
      </p:sp>
      <p:grpSp>
        <p:nvGrpSpPr>
          <p:cNvPr id="2" name="Group 1">
            <a:extLst>
              <a:ext uri="{FF2B5EF4-FFF2-40B4-BE49-F238E27FC236}">
                <a16:creationId xmlns:a16="http://schemas.microsoft.com/office/drawing/2014/main" id="{C4D6AC09-B343-91EA-B96F-558B9E296499}"/>
              </a:ext>
            </a:extLst>
          </p:cNvPr>
          <p:cNvGrpSpPr/>
          <p:nvPr/>
        </p:nvGrpSpPr>
        <p:grpSpPr>
          <a:xfrm>
            <a:off x="1029212" y="1742982"/>
            <a:ext cx="4394719" cy="102358"/>
            <a:chOff x="-7106" y="253934"/>
            <a:chExt cx="12199108" cy="396131"/>
          </a:xfrm>
        </p:grpSpPr>
        <p:sp>
          <p:nvSpPr>
            <p:cNvPr id="3" name="Rectangle 2">
              <a:extLst>
                <a:ext uri="{FF2B5EF4-FFF2-40B4-BE49-F238E27FC236}">
                  <a16:creationId xmlns:a16="http://schemas.microsoft.com/office/drawing/2014/main" id="{499C86D5-7429-140D-DFC7-BC0B6595B4BF}"/>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DD5466F-B208-08DD-07FB-0C80F7EDDC1D}"/>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B476F57-FD95-7C66-9346-2C8618EE516E}"/>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Box 3">
            <a:extLst>
              <a:ext uri="{FF2B5EF4-FFF2-40B4-BE49-F238E27FC236}">
                <a16:creationId xmlns:a16="http://schemas.microsoft.com/office/drawing/2014/main" id="{EC963090-E37C-681D-CDDB-388D4D402E71}"/>
              </a:ext>
            </a:extLst>
          </p:cNvPr>
          <p:cNvSpPr txBox="1"/>
          <p:nvPr/>
        </p:nvSpPr>
        <p:spPr>
          <a:xfrm>
            <a:off x="902000" y="73230"/>
            <a:ext cx="11475745" cy="707886"/>
          </a:xfrm>
          <a:prstGeom prst="rect">
            <a:avLst/>
          </a:prstGeom>
          <a:noFill/>
        </p:spPr>
        <p:txBody>
          <a:bodyPr wrap="square" rtlCol="0">
            <a:spAutoFit/>
          </a:bodyPr>
          <a:lstStyle/>
          <a:p>
            <a:r>
              <a:rPr lang="en-US" sz="4000" b="1" dirty="0">
                <a:latin typeface="Arial Nova" panose="020B0504020202020204" pitchFamily="34" charset="0"/>
                <a:ea typeface="Verdana" panose="020B0604030504040204" pitchFamily="34" charset="0"/>
              </a:rPr>
              <a:t>Coastal Management Policies</a:t>
            </a:r>
          </a:p>
        </p:txBody>
      </p:sp>
      <p:grpSp>
        <p:nvGrpSpPr>
          <p:cNvPr id="7" name="Group 6">
            <a:extLst>
              <a:ext uri="{FF2B5EF4-FFF2-40B4-BE49-F238E27FC236}">
                <a16:creationId xmlns:a16="http://schemas.microsoft.com/office/drawing/2014/main" id="{8F997119-FE77-D90F-4005-1739F2C50932}"/>
              </a:ext>
            </a:extLst>
          </p:cNvPr>
          <p:cNvGrpSpPr/>
          <p:nvPr/>
        </p:nvGrpSpPr>
        <p:grpSpPr>
          <a:xfrm>
            <a:off x="1029212" y="847633"/>
            <a:ext cx="4394719" cy="102358"/>
            <a:chOff x="-7106" y="253934"/>
            <a:chExt cx="12199108" cy="396131"/>
          </a:xfrm>
        </p:grpSpPr>
        <p:sp>
          <p:nvSpPr>
            <p:cNvPr id="10" name="Rectangle 9">
              <a:extLst>
                <a:ext uri="{FF2B5EF4-FFF2-40B4-BE49-F238E27FC236}">
                  <a16:creationId xmlns:a16="http://schemas.microsoft.com/office/drawing/2014/main" id="{384EA05D-4DE1-3D00-9DD2-FCD09BD8B2F2}"/>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721BB72-9C55-D8D4-754E-89DB090A9963}"/>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C6357D7-CD9B-C429-868D-D30E62215284}"/>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descr="A orange and black rectangle&#10;&#10;Description automatically generated">
            <a:extLst>
              <a:ext uri="{FF2B5EF4-FFF2-40B4-BE49-F238E27FC236}">
                <a16:creationId xmlns:a16="http://schemas.microsoft.com/office/drawing/2014/main" id="{CAC8CFDA-65F5-28F8-55EA-B7C3BB07AF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6776" y="5839549"/>
            <a:ext cx="878492" cy="878492"/>
          </a:xfrm>
          <a:prstGeom prst="rect">
            <a:avLst/>
          </a:prstGeom>
        </p:spPr>
      </p:pic>
      <p:graphicFrame>
        <p:nvGraphicFramePr>
          <p:cNvPr id="19" name="Table 18">
            <a:extLst>
              <a:ext uri="{FF2B5EF4-FFF2-40B4-BE49-F238E27FC236}">
                <a16:creationId xmlns:a16="http://schemas.microsoft.com/office/drawing/2014/main" id="{707DCD23-D9F1-8C30-9632-35BEDC8413F5}"/>
              </a:ext>
            </a:extLst>
          </p:cNvPr>
          <p:cNvGraphicFramePr>
            <a:graphicFrameLocks noGrp="1"/>
          </p:cNvGraphicFramePr>
          <p:nvPr>
            <p:extLst>
              <p:ext uri="{D42A27DB-BD31-4B8C-83A1-F6EECF244321}">
                <p14:modId xmlns:p14="http://schemas.microsoft.com/office/powerpoint/2010/main" val="512236725"/>
              </p:ext>
            </p:extLst>
          </p:nvPr>
        </p:nvGraphicFramePr>
        <p:xfrm>
          <a:off x="643072" y="2144036"/>
          <a:ext cx="10773740" cy="3566160"/>
        </p:xfrm>
        <a:graphic>
          <a:graphicData uri="http://schemas.openxmlformats.org/drawingml/2006/table">
            <a:tbl>
              <a:tblPr firstRow="1" bandRow="1">
                <a:tableStyleId>{2D5ABB26-0587-4C30-8999-92F81FD0307C}</a:tableStyleId>
              </a:tblPr>
              <a:tblGrid>
                <a:gridCol w="1850848">
                  <a:extLst>
                    <a:ext uri="{9D8B030D-6E8A-4147-A177-3AD203B41FA5}">
                      <a16:colId xmlns:a16="http://schemas.microsoft.com/office/drawing/2014/main" val="729370956"/>
                    </a:ext>
                  </a:extLst>
                </a:gridCol>
                <a:gridCol w="8922892">
                  <a:extLst>
                    <a:ext uri="{9D8B030D-6E8A-4147-A177-3AD203B41FA5}">
                      <a16:colId xmlns:a16="http://schemas.microsoft.com/office/drawing/2014/main" val="2195261402"/>
                    </a:ext>
                  </a:extLst>
                </a:gridCol>
              </a:tblGrid>
              <a:tr h="413028">
                <a:tc>
                  <a:txBody>
                    <a:bodyPr/>
                    <a:lstStyle/>
                    <a:p>
                      <a:r>
                        <a:rPr lang="en-US" sz="2400" b="1" dirty="0">
                          <a:latin typeface="Arial Nova" panose="020B0504020202020204" pitchFamily="34" charset="0"/>
                        </a:rPr>
                        <a:t>Policy 4</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400" b="1" dirty="0">
                          <a:latin typeface="Arial Nova" panose="020B0504020202020204" pitchFamily="34" charset="0"/>
                        </a:rPr>
                        <a:t>Strengthen the economic base </a:t>
                      </a:r>
                      <a:r>
                        <a:rPr lang="en-US" sz="2400" dirty="0">
                          <a:latin typeface="Arial Nova" panose="020B0504020202020204" pitchFamily="34" charset="0"/>
                        </a:rPr>
                        <a:t>of smaller harbor areas </a:t>
                      </a:r>
                      <a:r>
                        <a:rPr lang="en-US" sz="2400" b="1" dirty="0">
                          <a:latin typeface="Arial Nova" panose="020B0504020202020204" pitchFamily="34" charset="0"/>
                        </a:rPr>
                        <a:t>by encouraging the development and enhancement of those traditional uses and activities </a:t>
                      </a:r>
                      <a:r>
                        <a:rPr lang="en-US" sz="2400" dirty="0">
                          <a:latin typeface="Arial Nova" panose="020B0504020202020204" pitchFamily="34" charset="0"/>
                        </a:rPr>
                        <a:t>which have provided such areas with their </a:t>
                      </a:r>
                      <a:r>
                        <a:rPr lang="en-US" sz="2400" b="1" dirty="0">
                          <a:latin typeface="Arial Nova" panose="020B0504020202020204" pitchFamily="34" charset="0"/>
                        </a:rPr>
                        <a:t>unique maritime identity</a:t>
                      </a:r>
                      <a:r>
                        <a:rPr lang="en-US" sz="2400" dirty="0">
                          <a:latin typeface="Arial Nova" panose="020B05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7797739"/>
                  </a:ext>
                </a:extLst>
              </a:tr>
              <a:tr h="413028">
                <a:tc>
                  <a:txBody>
                    <a:bodyPr/>
                    <a:lstStyle/>
                    <a:p>
                      <a:r>
                        <a:rPr lang="en-US" sz="2400" b="1" dirty="0">
                          <a:latin typeface="Arial Nova" panose="020B0504020202020204" pitchFamily="34" charset="0"/>
                        </a:rPr>
                        <a:t>Policy 5</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400" dirty="0">
                          <a:latin typeface="Arial Nova" panose="020B0504020202020204" pitchFamily="34" charset="0"/>
                        </a:rPr>
                        <a:t>Encourage the </a:t>
                      </a:r>
                      <a:r>
                        <a:rPr lang="en-US" sz="2400" b="1" dirty="0">
                          <a:latin typeface="Arial Nova" panose="020B0504020202020204" pitchFamily="34" charset="0"/>
                        </a:rPr>
                        <a:t>location of development in areas where public services </a:t>
                      </a:r>
                      <a:r>
                        <a:rPr lang="en-US" sz="2400" dirty="0">
                          <a:latin typeface="Arial Nova" panose="020B0504020202020204" pitchFamily="34" charset="0"/>
                        </a:rPr>
                        <a:t>and </a:t>
                      </a:r>
                      <a:r>
                        <a:rPr lang="en-US" sz="2400" b="1" dirty="0">
                          <a:latin typeface="Arial Nova" panose="020B0504020202020204" pitchFamily="34" charset="0"/>
                        </a:rPr>
                        <a:t>facilities</a:t>
                      </a:r>
                      <a:r>
                        <a:rPr lang="en-US" sz="2400" dirty="0">
                          <a:latin typeface="Arial Nova" panose="020B0504020202020204" pitchFamily="34" charset="0"/>
                        </a:rPr>
                        <a:t> essential to such development are </a:t>
                      </a:r>
                      <a:r>
                        <a:rPr lang="en-US" sz="2400" b="1" dirty="0">
                          <a:latin typeface="Arial Nova" panose="020B0504020202020204" pitchFamily="34" charset="0"/>
                        </a:rPr>
                        <a:t>adequate</a:t>
                      </a:r>
                      <a:r>
                        <a:rPr lang="en-US" sz="2400" dirty="0">
                          <a:latin typeface="Arial Nova" panose="020B0504020202020204" pitchFamily="34" charset="0"/>
                        </a:rPr>
                        <a:t>.</a:t>
                      </a:r>
                      <a:endParaRPr lang="en-US" sz="2400" b="0" dirty="0">
                        <a:latin typeface="Arial Nova" panose="020B05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5539394"/>
                  </a:ext>
                </a:extLst>
              </a:tr>
              <a:tr h="370840">
                <a:tc>
                  <a:txBody>
                    <a:bodyPr/>
                    <a:lstStyle/>
                    <a:p>
                      <a:r>
                        <a:rPr lang="en-US" sz="2400" b="1" dirty="0">
                          <a:latin typeface="Arial Nova" panose="020B0504020202020204" pitchFamily="34" charset="0"/>
                        </a:rPr>
                        <a:t>Policy 6</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r>
                        <a:rPr lang="en-US" sz="2400" b="1" dirty="0">
                          <a:latin typeface="Arial Nova" panose="020B0504020202020204" pitchFamily="34" charset="0"/>
                        </a:rPr>
                        <a:t>Expedite permit procedures </a:t>
                      </a:r>
                      <a:r>
                        <a:rPr lang="en-US" sz="2400" dirty="0">
                          <a:latin typeface="Arial Nova" panose="020B0504020202020204" pitchFamily="34" charset="0"/>
                        </a:rPr>
                        <a:t>in order to </a:t>
                      </a:r>
                      <a:r>
                        <a:rPr lang="en-US" sz="2400" b="1" dirty="0">
                          <a:latin typeface="Arial Nova" panose="020B0504020202020204" pitchFamily="34" charset="0"/>
                        </a:rPr>
                        <a:t>facilitate</a:t>
                      </a:r>
                      <a:r>
                        <a:rPr lang="en-US" sz="2400" dirty="0">
                          <a:latin typeface="Arial Nova" panose="020B0504020202020204" pitchFamily="34" charset="0"/>
                        </a:rPr>
                        <a:t> the </a:t>
                      </a:r>
                      <a:r>
                        <a:rPr lang="en-US" sz="2400" b="1" dirty="0">
                          <a:latin typeface="Arial Nova" panose="020B0504020202020204" pitchFamily="34" charset="0"/>
                        </a:rPr>
                        <a:t>siting</a:t>
                      </a:r>
                      <a:r>
                        <a:rPr lang="en-US" sz="2400" dirty="0">
                          <a:latin typeface="Arial Nova" panose="020B0504020202020204" pitchFamily="34" charset="0"/>
                        </a:rPr>
                        <a:t> of </a:t>
                      </a:r>
                      <a:r>
                        <a:rPr lang="en-US" sz="2400" b="1" dirty="0">
                          <a:latin typeface="Arial Nova" panose="020B0504020202020204" pitchFamily="34" charset="0"/>
                        </a:rPr>
                        <a:t>development activities </a:t>
                      </a:r>
                      <a:r>
                        <a:rPr lang="en-US" sz="2400" dirty="0">
                          <a:latin typeface="Arial Nova" panose="020B0504020202020204" pitchFamily="34" charset="0"/>
                        </a:rPr>
                        <a:t>at </a:t>
                      </a:r>
                      <a:r>
                        <a:rPr lang="en-US" sz="2400" b="1" dirty="0">
                          <a:latin typeface="Arial Nova" panose="020B0504020202020204" pitchFamily="34" charset="0"/>
                        </a:rPr>
                        <a:t>suitable locations</a:t>
                      </a:r>
                      <a:r>
                        <a:rPr lang="en-US" sz="2400" dirty="0">
                          <a:latin typeface="Arial Nova" panose="020B05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233030742"/>
                  </a:ext>
                </a:extLst>
              </a:tr>
            </a:tbl>
          </a:graphicData>
        </a:graphic>
      </p:graphicFrame>
    </p:spTree>
    <p:extLst>
      <p:ext uri="{BB962C8B-B14F-4D97-AF65-F5344CB8AC3E}">
        <p14:creationId xmlns:p14="http://schemas.microsoft.com/office/powerpoint/2010/main" val="31447091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8120">
          <a:extLst>
            <a:ext uri="{FF2B5EF4-FFF2-40B4-BE49-F238E27FC236}">
              <a16:creationId xmlns:a16="http://schemas.microsoft.com/office/drawing/2014/main" id="{3D9A9798-93AC-FCF0-3B71-7D49C0B24D61}"/>
            </a:ext>
          </a:extLst>
        </p:cNvPr>
        <p:cNvGrpSpPr/>
        <p:nvPr/>
      </p:nvGrpSpPr>
      <p:grpSpPr>
        <a:xfrm>
          <a:off x="0" y="0"/>
          <a:ext cx="0" cy="0"/>
          <a:chOff x="0" y="0"/>
          <a:chExt cx="0" cy="0"/>
        </a:xfrm>
      </p:grpSpPr>
      <p:sp>
        <p:nvSpPr>
          <p:cNvPr id="8122" name="Google Shape;8122;p344">
            <a:extLst>
              <a:ext uri="{FF2B5EF4-FFF2-40B4-BE49-F238E27FC236}">
                <a16:creationId xmlns:a16="http://schemas.microsoft.com/office/drawing/2014/main" id="{431CF1BA-B7AF-A7E5-F864-806F0746B066}"/>
              </a:ext>
            </a:extLst>
          </p:cNvPr>
          <p:cNvSpPr txBox="1">
            <a:spLocks noGrp="1"/>
          </p:cNvSpPr>
          <p:nvPr>
            <p:ph type="title"/>
          </p:nvPr>
        </p:nvSpPr>
        <p:spPr>
          <a:xfrm>
            <a:off x="1029212" y="663803"/>
            <a:ext cx="10387600" cy="1123274"/>
          </a:xfrm>
          <a:prstGeom prst="rect">
            <a:avLst/>
          </a:prstGeom>
        </p:spPr>
        <p:txBody>
          <a:bodyPr spcFirstLastPara="1" wrap="square" lIns="0" tIns="121900" rIns="0" bIns="243833" anchor="b" anchorCtr="0">
            <a:noAutofit/>
          </a:bodyPr>
          <a:lstStyle/>
          <a:p>
            <a:r>
              <a:rPr lang="en" sz="2800" b="1" dirty="0">
                <a:latin typeface="Arial Nova" panose="020B0504020202020204" pitchFamily="34" charset="0"/>
              </a:rPr>
              <a:t>State Coastal Policies – Fish &amp; Wildlife Policies</a:t>
            </a:r>
            <a:endParaRPr sz="2800" b="1" dirty="0">
              <a:latin typeface="Arial Nova" panose="020B0504020202020204" pitchFamily="34" charset="0"/>
            </a:endParaRPr>
          </a:p>
        </p:txBody>
      </p:sp>
      <p:grpSp>
        <p:nvGrpSpPr>
          <p:cNvPr id="2" name="Group 1">
            <a:extLst>
              <a:ext uri="{FF2B5EF4-FFF2-40B4-BE49-F238E27FC236}">
                <a16:creationId xmlns:a16="http://schemas.microsoft.com/office/drawing/2014/main" id="{57B17F30-FD52-098B-6ABC-6412EB527878}"/>
              </a:ext>
            </a:extLst>
          </p:cNvPr>
          <p:cNvGrpSpPr/>
          <p:nvPr/>
        </p:nvGrpSpPr>
        <p:grpSpPr>
          <a:xfrm>
            <a:off x="1029212" y="1742982"/>
            <a:ext cx="4394719" cy="102358"/>
            <a:chOff x="-7106" y="253934"/>
            <a:chExt cx="12199108" cy="396131"/>
          </a:xfrm>
        </p:grpSpPr>
        <p:sp>
          <p:nvSpPr>
            <p:cNvPr id="3" name="Rectangle 2">
              <a:extLst>
                <a:ext uri="{FF2B5EF4-FFF2-40B4-BE49-F238E27FC236}">
                  <a16:creationId xmlns:a16="http://schemas.microsoft.com/office/drawing/2014/main" id="{6F63CE0C-E86D-7696-A000-32DE676535E5}"/>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F95CE2EF-3208-1091-79A2-EC87FBB78955}"/>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E6123A9-420E-DE6F-8000-C952E9CDC901}"/>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Box 3">
            <a:extLst>
              <a:ext uri="{FF2B5EF4-FFF2-40B4-BE49-F238E27FC236}">
                <a16:creationId xmlns:a16="http://schemas.microsoft.com/office/drawing/2014/main" id="{03705CFE-084A-308F-44FA-C4A3BBF4CBA6}"/>
              </a:ext>
            </a:extLst>
          </p:cNvPr>
          <p:cNvSpPr txBox="1"/>
          <p:nvPr/>
        </p:nvSpPr>
        <p:spPr>
          <a:xfrm>
            <a:off x="902000" y="73230"/>
            <a:ext cx="11475745" cy="707886"/>
          </a:xfrm>
          <a:prstGeom prst="rect">
            <a:avLst/>
          </a:prstGeom>
          <a:noFill/>
        </p:spPr>
        <p:txBody>
          <a:bodyPr wrap="square" rtlCol="0">
            <a:spAutoFit/>
          </a:bodyPr>
          <a:lstStyle/>
          <a:p>
            <a:r>
              <a:rPr lang="en-US" sz="4000" b="1" dirty="0">
                <a:latin typeface="Arial Nova" panose="020B0504020202020204" pitchFamily="34" charset="0"/>
                <a:ea typeface="Verdana" panose="020B0604030504040204" pitchFamily="34" charset="0"/>
              </a:rPr>
              <a:t>Coastal Management Policies</a:t>
            </a:r>
          </a:p>
        </p:txBody>
      </p:sp>
      <p:grpSp>
        <p:nvGrpSpPr>
          <p:cNvPr id="7" name="Group 6">
            <a:extLst>
              <a:ext uri="{FF2B5EF4-FFF2-40B4-BE49-F238E27FC236}">
                <a16:creationId xmlns:a16="http://schemas.microsoft.com/office/drawing/2014/main" id="{062CF9D4-EFF3-F13C-B9D2-0C11E8A5D2CD}"/>
              </a:ext>
            </a:extLst>
          </p:cNvPr>
          <p:cNvGrpSpPr/>
          <p:nvPr/>
        </p:nvGrpSpPr>
        <p:grpSpPr>
          <a:xfrm>
            <a:off x="1029212" y="847633"/>
            <a:ext cx="4394719" cy="102358"/>
            <a:chOff x="-7106" y="253934"/>
            <a:chExt cx="12199108" cy="396131"/>
          </a:xfrm>
        </p:grpSpPr>
        <p:sp>
          <p:nvSpPr>
            <p:cNvPr id="10" name="Rectangle 9">
              <a:extLst>
                <a:ext uri="{FF2B5EF4-FFF2-40B4-BE49-F238E27FC236}">
                  <a16:creationId xmlns:a16="http://schemas.microsoft.com/office/drawing/2014/main" id="{BBB73349-3654-95F8-AC51-098696BBC813}"/>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18BBE0C-7657-EAEF-2ABC-D7EB5CB68A4F}"/>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DBB34FC-6FF8-BE96-7602-1281E2ADFF6F}"/>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descr="A orange and black rectangle&#10;&#10;Description automatically generated">
            <a:extLst>
              <a:ext uri="{FF2B5EF4-FFF2-40B4-BE49-F238E27FC236}">
                <a16:creationId xmlns:a16="http://schemas.microsoft.com/office/drawing/2014/main" id="{015DA3DD-418E-56E9-FEEA-C53D5D8132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6776" y="5839549"/>
            <a:ext cx="878492" cy="878492"/>
          </a:xfrm>
          <a:prstGeom prst="rect">
            <a:avLst/>
          </a:prstGeom>
        </p:spPr>
      </p:pic>
      <p:graphicFrame>
        <p:nvGraphicFramePr>
          <p:cNvPr id="19" name="Table 18">
            <a:extLst>
              <a:ext uri="{FF2B5EF4-FFF2-40B4-BE49-F238E27FC236}">
                <a16:creationId xmlns:a16="http://schemas.microsoft.com/office/drawing/2014/main" id="{A57335A5-F3C5-5D27-56CC-CC8BAED02D66}"/>
              </a:ext>
            </a:extLst>
          </p:cNvPr>
          <p:cNvGraphicFramePr>
            <a:graphicFrameLocks noGrp="1"/>
          </p:cNvGraphicFramePr>
          <p:nvPr>
            <p:extLst>
              <p:ext uri="{D42A27DB-BD31-4B8C-83A1-F6EECF244321}">
                <p14:modId xmlns:p14="http://schemas.microsoft.com/office/powerpoint/2010/main" val="3254232841"/>
              </p:ext>
            </p:extLst>
          </p:nvPr>
        </p:nvGraphicFramePr>
        <p:xfrm>
          <a:off x="643072" y="2144036"/>
          <a:ext cx="10773740" cy="4328160"/>
        </p:xfrm>
        <a:graphic>
          <a:graphicData uri="http://schemas.openxmlformats.org/drawingml/2006/table">
            <a:tbl>
              <a:tblPr firstRow="1" bandRow="1">
                <a:tableStyleId>{2D5ABB26-0587-4C30-8999-92F81FD0307C}</a:tableStyleId>
              </a:tblPr>
              <a:tblGrid>
                <a:gridCol w="1850848">
                  <a:extLst>
                    <a:ext uri="{9D8B030D-6E8A-4147-A177-3AD203B41FA5}">
                      <a16:colId xmlns:a16="http://schemas.microsoft.com/office/drawing/2014/main" val="729370956"/>
                    </a:ext>
                  </a:extLst>
                </a:gridCol>
                <a:gridCol w="8922892">
                  <a:extLst>
                    <a:ext uri="{9D8B030D-6E8A-4147-A177-3AD203B41FA5}">
                      <a16:colId xmlns:a16="http://schemas.microsoft.com/office/drawing/2014/main" val="2195261402"/>
                    </a:ext>
                  </a:extLst>
                </a:gridCol>
              </a:tblGrid>
              <a:tr h="413028">
                <a:tc>
                  <a:txBody>
                    <a:bodyPr/>
                    <a:lstStyle/>
                    <a:p>
                      <a:r>
                        <a:rPr lang="en-US" sz="2000" b="1" dirty="0">
                          <a:latin typeface="Arial Nova" panose="020B0504020202020204" pitchFamily="34" charset="0"/>
                        </a:rPr>
                        <a:t>Policy 7</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b="1" dirty="0">
                          <a:latin typeface="Arial Nova" panose="020B0504020202020204" pitchFamily="34" charset="0"/>
                        </a:rPr>
                        <a:t>Significant coastal fish </a:t>
                      </a:r>
                      <a:r>
                        <a:rPr lang="en-US" sz="2000" b="0" dirty="0">
                          <a:latin typeface="Arial Nova" panose="020B0504020202020204" pitchFamily="34" charset="0"/>
                        </a:rPr>
                        <a:t>and</a:t>
                      </a:r>
                      <a:r>
                        <a:rPr lang="en-US" sz="2000" b="1" dirty="0">
                          <a:latin typeface="Arial Nova" panose="020B0504020202020204" pitchFamily="34" charset="0"/>
                        </a:rPr>
                        <a:t> wildlife habitats </a:t>
                      </a:r>
                      <a:r>
                        <a:rPr lang="en-US" sz="2000" dirty="0">
                          <a:latin typeface="Arial Nova" panose="020B0504020202020204" pitchFamily="34" charset="0"/>
                        </a:rPr>
                        <a:t>will be protected, preserved, and where practical, restored so as to maintain their viability as habitats.</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7797739"/>
                  </a:ext>
                </a:extLst>
              </a:tr>
              <a:tr h="413028">
                <a:tc>
                  <a:txBody>
                    <a:bodyPr/>
                    <a:lstStyle/>
                    <a:p>
                      <a:r>
                        <a:rPr lang="en-US" sz="2000" b="1" dirty="0">
                          <a:latin typeface="Arial Nova" panose="020B0504020202020204" pitchFamily="34" charset="0"/>
                        </a:rPr>
                        <a:t>Policy 8</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b="1" dirty="0">
                          <a:latin typeface="Arial Nova" panose="020B0504020202020204" pitchFamily="34" charset="0"/>
                        </a:rPr>
                        <a:t>Protect fish and wildlife resources </a:t>
                      </a:r>
                      <a:r>
                        <a:rPr lang="en-US" sz="2000" dirty="0">
                          <a:latin typeface="Arial Nova" panose="020B0504020202020204" pitchFamily="34" charset="0"/>
                        </a:rPr>
                        <a:t>in the coastal area from the introduction of </a:t>
                      </a:r>
                      <a:r>
                        <a:rPr lang="en-US" sz="2000" b="1" dirty="0">
                          <a:latin typeface="Arial Nova" panose="020B0504020202020204" pitchFamily="34" charset="0"/>
                        </a:rPr>
                        <a:t>hazardous wastes and other pollutants </a:t>
                      </a:r>
                      <a:r>
                        <a:rPr lang="en-US" sz="2000" dirty="0">
                          <a:latin typeface="Arial Nova" panose="020B0504020202020204" pitchFamily="34" charset="0"/>
                        </a:rPr>
                        <a:t>which bio-accumulate in the food chain or which cause significant sublethal or lethal effect on those resources.</a:t>
                      </a:r>
                      <a:endParaRPr lang="en-US" sz="2000" b="0" dirty="0">
                        <a:latin typeface="Arial Nova" panose="020B05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5539394"/>
                  </a:ext>
                </a:extLst>
              </a:tr>
              <a:tr h="370840">
                <a:tc>
                  <a:txBody>
                    <a:bodyPr/>
                    <a:lstStyle/>
                    <a:p>
                      <a:r>
                        <a:rPr lang="en-US" sz="2000" b="1" dirty="0">
                          <a:latin typeface="Arial Nova" panose="020B0504020202020204" pitchFamily="34" charset="0"/>
                        </a:rPr>
                        <a:t>Policy 9</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b="1" dirty="0">
                          <a:latin typeface="Arial Nova" panose="020B0504020202020204" pitchFamily="34" charset="0"/>
                        </a:rPr>
                        <a:t>Expand recreational use of fish </a:t>
                      </a:r>
                      <a:r>
                        <a:rPr lang="en-US" sz="2000" dirty="0">
                          <a:latin typeface="Arial Nova" panose="020B0504020202020204" pitchFamily="34" charset="0"/>
                        </a:rPr>
                        <a:t>and </a:t>
                      </a:r>
                      <a:r>
                        <a:rPr lang="en-US" sz="2000" b="1" dirty="0">
                          <a:latin typeface="Arial Nova" panose="020B0504020202020204" pitchFamily="34" charset="0"/>
                        </a:rPr>
                        <a:t>wildlife resources </a:t>
                      </a:r>
                      <a:r>
                        <a:rPr lang="en-US" sz="2000" dirty="0">
                          <a:latin typeface="Arial Nova" panose="020B0504020202020204" pitchFamily="34" charset="0"/>
                        </a:rPr>
                        <a:t>in coastal areas by </a:t>
                      </a:r>
                      <a:r>
                        <a:rPr lang="en-US" sz="2000" b="1" dirty="0">
                          <a:latin typeface="Arial Nova" panose="020B0504020202020204" pitchFamily="34" charset="0"/>
                        </a:rPr>
                        <a:t>increasing access </a:t>
                      </a:r>
                      <a:r>
                        <a:rPr lang="en-US" sz="2000" dirty="0">
                          <a:latin typeface="Arial Nova" panose="020B0504020202020204" pitchFamily="34" charset="0"/>
                        </a:rPr>
                        <a:t>to existing resources, supplementing existing stocks, and developing new resources. </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3030742"/>
                  </a:ext>
                </a:extLst>
              </a:tr>
              <a:tr h="370840">
                <a:tc>
                  <a:txBody>
                    <a:bodyPr/>
                    <a:lstStyle/>
                    <a:p>
                      <a:r>
                        <a:rPr lang="en-US" sz="2000" b="1" dirty="0">
                          <a:latin typeface="Arial Nova" panose="020B0504020202020204" pitchFamily="34" charset="0"/>
                        </a:rPr>
                        <a:t>Policy 10 </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r>
                        <a:rPr lang="en-US" sz="2000" b="1" dirty="0">
                          <a:latin typeface="Arial Nova" panose="020B0504020202020204" pitchFamily="34" charset="0"/>
                        </a:rPr>
                        <a:t>Further develop commercial finfish, shellfish</a:t>
                      </a:r>
                      <a:r>
                        <a:rPr lang="en-US" sz="2000" dirty="0">
                          <a:latin typeface="Arial Nova" panose="020B0504020202020204" pitchFamily="34" charset="0"/>
                        </a:rPr>
                        <a:t>, and </a:t>
                      </a:r>
                      <a:r>
                        <a:rPr lang="en-US" sz="2000" b="1" dirty="0">
                          <a:latin typeface="Arial Nova" panose="020B0504020202020204" pitchFamily="34" charset="0"/>
                        </a:rPr>
                        <a:t>crustacean resources </a:t>
                      </a:r>
                      <a:r>
                        <a:rPr lang="en-US" sz="2000" dirty="0">
                          <a:latin typeface="Arial Nova" panose="020B0504020202020204" pitchFamily="34" charset="0"/>
                        </a:rPr>
                        <a:t>in the coastal area by encouraging the </a:t>
                      </a:r>
                      <a:r>
                        <a:rPr lang="en-US" sz="2000" b="0" dirty="0">
                          <a:latin typeface="Arial Nova" panose="020B0504020202020204" pitchFamily="34" charset="0"/>
                        </a:rPr>
                        <a:t>construction of new</a:t>
                      </a:r>
                      <a:r>
                        <a:rPr lang="en-US" sz="2000" dirty="0">
                          <a:latin typeface="Arial Nova" panose="020B0504020202020204" pitchFamily="34" charset="0"/>
                        </a:rPr>
                        <a:t>, or improvement of existing on-shore commercial fishing facilities, increasing marketing of the State's seafood products, maintaining adequate stocks, and expanding aquaculture facilities.</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720428201"/>
                  </a:ext>
                </a:extLst>
              </a:tr>
            </a:tbl>
          </a:graphicData>
        </a:graphic>
      </p:graphicFrame>
    </p:spTree>
    <p:extLst>
      <p:ext uri="{BB962C8B-B14F-4D97-AF65-F5344CB8AC3E}">
        <p14:creationId xmlns:p14="http://schemas.microsoft.com/office/powerpoint/2010/main" val="419279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8120">
          <a:extLst>
            <a:ext uri="{FF2B5EF4-FFF2-40B4-BE49-F238E27FC236}">
              <a16:creationId xmlns:a16="http://schemas.microsoft.com/office/drawing/2014/main" id="{1D71B230-2924-7625-D089-16B061A83780}"/>
            </a:ext>
          </a:extLst>
        </p:cNvPr>
        <p:cNvGrpSpPr/>
        <p:nvPr/>
      </p:nvGrpSpPr>
      <p:grpSpPr>
        <a:xfrm>
          <a:off x="0" y="0"/>
          <a:ext cx="0" cy="0"/>
          <a:chOff x="0" y="0"/>
          <a:chExt cx="0" cy="0"/>
        </a:xfrm>
      </p:grpSpPr>
      <p:sp>
        <p:nvSpPr>
          <p:cNvPr id="8122" name="Google Shape;8122;p344">
            <a:extLst>
              <a:ext uri="{FF2B5EF4-FFF2-40B4-BE49-F238E27FC236}">
                <a16:creationId xmlns:a16="http://schemas.microsoft.com/office/drawing/2014/main" id="{2415230C-D605-D6D5-6606-9D210875D2F9}"/>
              </a:ext>
            </a:extLst>
          </p:cNvPr>
          <p:cNvSpPr txBox="1">
            <a:spLocks noGrp="1"/>
          </p:cNvSpPr>
          <p:nvPr>
            <p:ph type="title"/>
          </p:nvPr>
        </p:nvSpPr>
        <p:spPr>
          <a:xfrm>
            <a:off x="1029212" y="581611"/>
            <a:ext cx="10387600" cy="1123274"/>
          </a:xfrm>
          <a:prstGeom prst="rect">
            <a:avLst/>
          </a:prstGeom>
        </p:spPr>
        <p:txBody>
          <a:bodyPr spcFirstLastPara="1" wrap="square" lIns="0" tIns="121900" rIns="0" bIns="243833" anchor="b" anchorCtr="0">
            <a:noAutofit/>
          </a:bodyPr>
          <a:lstStyle/>
          <a:p>
            <a:r>
              <a:rPr lang="en" sz="2800" b="1" dirty="0">
                <a:latin typeface="Arial Nova" panose="020B0504020202020204" pitchFamily="34" charset="0"/>
              </a:rPr>
              <a:t>State Coastal Policies – Flooding &amp; Erosion Hazard Policies</a:t>
            </a:r>
            <a:endParaRPr sz="2800" b="1" dirty="0">
              <a:latin typeface="Arial Nova" panose="020B0504020202020204" pitchFamily="34" charset="0"/>
            </a:endParaRPr>
          </a:p>
        </p:txBody>
      </p:sp>
      <p:grpSp>
        <p:nvGrpSpPr>
          <p:cNvPr id="2" name="Group 1">
            <a:extLst>
              <a:ext uri="{FF2B5EF4-FFF2-40B4-BE49-F238E27FC236}">
                <a16:creationId xmlns:a16="http://schemas.microsoft.com/office/drawing/2014/main" id="{093A18E3-CE7D-933F-9899-F0DA1572AFF2}"/>
              </a:ext>
            </a:extLst>
          </p:cNvPr>
          <p:cNvGrpSpPr/>
          <p:nvPr/>
        </p:nvGrpSpPr>
        <p:grpSpPr>
          <a:xfrm>
            <a:off x="1029212" y="1660790"/>
            <a:ext cx="4394719" cy="102358"/>
            <a:chOff x="-7106" y="253934"/>
            <a:chExt cx="12199108" cy="396131"/>
          </a:xfrm>
        </p:grpSpPr>
        <p:sp>
          <p:nvSpPr>
            <p:cNvPr id="3" name="Rectangle 2">
              <a:extLst>
                <a:ext uri="{FF2B5EF4-FFF2-40B4-BE49-F238E27FC236}">
                  <a16:creationId xmlns:a16="http://schemas.microsoft.com/office/drawing/2014/main" id="{74F416A1-1896-C0A9-16E8-73F2E18A9D6B}"/>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F1A4A62-7587-8604-4074-A22CFC562C54}"/>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D909C709-2665-C429-ECDA-C5C2A74FB896}"/>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Box 3">
            <a:extLst>
              <a:ext uri="{FF2B5EF4-FFF2-40B4-BE49-F238E27FC236}">
                <a16:creationId xmlns:a16="http://schemas.microsoft.com/office/drawing/2014/main" id="{E60613F6-5172-3BD4-D245-EBDC30086BF9}"/>
              </a:ext>
            </a:extLst>
          </p:cNvPr>
          <p:cNvSpPr txBox="1"/>
          <p:nvPr/>
        </p:nvSpPr>
        <p:spPr>
          <a:xfrm>
            <a:off x="902000" y="73230"/>
            <a:ext cx="11475745" cy="707886"/>
          </a:xfrm>
          <a:prstGeom prst="rect">
            <a:avLst/>
          </a:prstGeom>
          <a:noFill/>
        </p:spPr>
        <p:txBody>
          <a:bodyPr wrap="square" rtlCol="0">
            <a:spAutoFit/>
          </a:bodyPr>
          <a:lstStyle/>
          <a:p>
            <a:r>
              <a:rPr lang="en-US" sz="4000" b="1" dirty="0">
                <a:latin typeface="Arial Nova" panose="020B0504020202020204" pitchFamily="34" charset="0"/>
                <a:ea typeface="Verdana" panose="020B0604030504040204" pitchFamily="34" charset="0"/>
              </a:rPr>
              <a:t>Coastal Management Policies</a:t>
            </a:r>
          </a:p>
        </p:txBody>
      </p:sp>
      <p:grpSp>
        <p:nvGrpSpPr>
          <p:cNvPr id="7" name="Group 6">
            <a:extLst>
              <a:ext uri="{FF2B5EF4-FFF2-40B4-BE49-F238E27FC236}">
                <a16:creationId xmlns:a16="http://schemas.microsoft.com/office/drawing/2014/main" id="{F1A5DC76-EE43-5E5E-A5ED-F8B6BD78322D}"/>
              </a:ext>
            </a:extLst>
          </p:cNvPr>
          <p:cNvGrpSpPr/>
          <p:nvPr/>
        </p:nvGrpSpPr>
        <p:grpSpPr>
          <a:xfrm>
            <a:off x="1029212" y="847633"/>
            <a:ext cx="4394719" cy="102358"/>
            <a:chOff x="-7106" y="253934"/>
            <a:chExt cx="12199108" cy="396131"/>
          </a:xfrm>
        </p:grpSpPr>
        <p:sp>
          <p:nvSpPr>
            <p:cNvPr id="10" name="Rectangle 9">
              <a:extLst>
                <a:ext uri="{FF2B5EF4-FFF2-40B4-BE49-F238E27FC236}">
                  <a16:creationId xmlns:a16="http://schemas.microsoft.com/office/drawing/2014/main" id="{5A72BDF3-F48F-15AD-C4A5-44BEA97CA704}"/>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079AD52-6A99-0044-EB34-E7866E7BB182}"/>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5CD07CA-7DED-EA11-EE04-30A9473234A7}"/>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descr="A orange and black rectangle&#10;&#10;Description automatically generated">
            <a:extLst>
              <a:ext uri="{FF2B5EF4-FFF2-40B4-BE49-F238E27FC236}">
                <a16:creationId xmlns:a16="http://schemas.microsoft.com/office/drawing/2014/main" id="{EA6782EB-AA59-B3FA-4F97-B627DAA098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6776" y="5839549"/>
            <a:ext cx="878492" cy="878492"/>
          </a:xfrm>
          <a:prstGeom prst="rect">
            <a:avLst/>
          </a:prstGeom>
        </p:spPr>
      </p:pic>
      <p:graphicFrame>
        <p:nvGraphicFramePr>
          <p:cNvPr id="19" name="Table 18">
            <a:extLst>
              <a:ext uri="{FF2B5EF4-FFF2-40B4-BE49-F238E27FC236}">
                <a16:creationId xmlns:a16="http://schemas.microsoft.com/office/drawing/2014/main" id="{3960AA28-31C7-109E-9DB5-DE6FCB966948}"/>
              </a:ext>
            </a:extLst>
          </p:cNvPr>
          <p:cNvGraphicFramePr>
            <a:graphicFrameLocks noGrp="1"/>
          </p:cNvGraphicFramePr>
          <p:nvPr>
            <p:extLst>
              <p:ext uri="{D42A27DB-BD31-4B8C-83A1-F6EECF244321}">
                <p14:modId xmlns:p14="http://schemas.microsoft.com/office/powerpoint/2010/main" val="1239933897"/>
              </p:ext>
            </p:extLst>
          </p:nvPr>
        </p:nvGraphicFramePr>
        <p:xfrm>
          <a:off x="410966" y="1868870"/>
          <a:ext cx="11005846" cy="4937760"/>
        </p:xfrm>
        <a:graphic>
          <a:graphicData uri="http://schemas.openxmlformats.org/drawingml/2006/table">
            <a:tbl>
              <a:tblPr firstRow="1" bandRow="1">
                <a:tableStyleId>{2D5ABB26-0587-4C30-8999-92F81FD0307C}</a:tableStyleId>
              </a:tblPr>
              <a:tblGrid>
                <a:gridCol w="1890722">
                  <a:extLst>
                    <a:ext uri="{9D8B030D-6E8A-4147-A177-3AD203B41FA5}">
                      <a16:colId xmlns:a16="http://schemas.microsoft.com/office/drawing/2014/main" val="729370956"/>
                    </a:ext>
                  </a:extLst>
                </a:gridCol>
                <a:gridCol w="9115124">
                  <a:extLst>
                    <a:ext uri="{9D8B030D-6E8A-4147-A177-3AD203B41FA5}">
                      <a16:colId xmlns:a16="http://schemas.microsoft.com/office/drawing/2014/main" val="2195261402"/>
                    </a:ext>
                  </a:extLst>
                </a:gridCol>
              </a:tblGrid>
              <a:tr h="413028">
                <a:tc>
                  <a:txBody>
                    <a:bodyPr/>
                    <a:lstStyle/>
                    <a:p>
                      <a:r>
                        <a:rPr lang="en-US" sz="2000" b="1" dirty="0">
                          <a:latin typeface="Arial Nova" panose="020B0504020202020204" pitchFamily="34" charset="0"/>
                        </a:rPr>
                        <a:t>Policy 11</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b="1" dirty="0">
                          <a:latin typeface="Arial Nova" panose="020B0504020202020204" pitchFamily="34" charset="0"/>
                        </a:rPr>
                        <a:t>Buildings</a:t>
                      </a:r>
                      <a:r>
                        <a:rPr lang="en-US" sz="2000" dirty="0">
                          <a:latin typeface="Arial Nova" panose="020B0504020202020204" pitchFamily="34" charset="0"/>
                        </a:rPr>
                        <a:t> and other structures will be sited in the coastal area so as to </a:t>
                      </a:r>
                      <a:r>
                        <a:rPr lang="en-US" sz="2000" b="1" dirty="0">
                          <a:latin typeface="Arial Nova" panose="020B0504020202020204" pitchFamily="34" charset="0"/>
                        </a:rPr>
                        <a:t>minimize damage to property </a:t>
                      </a:r>
                      <a:r>
                        <a:rPr lang="en-US" sz="2000" dirty="0">
                          <a:latin typeface="Arial Nova" panose="020B0504020202020204" pitchFamily="34" charset="0"/>
                        </a:rPr>
                        <a:t>and </a:t>
                      </a:r>
                      <a:r>
                        <a:rPr lang="en-US" sz="2000" b="1" dirty="0">
                          <a:latin typeface="Arial Nova" panose="020B0504020202020204" pitchFamily="34" charset="0"/>
                        </a:rPr>
                        <a:t>the endangering of human lives </a:t>
                      </a:r>
                      <a:r>
                        <a:rPr lang="en-US" sz="2000" dirty="0">
                          <a:latin typeface="Arial Nova" panose="020B0504020202020204" pitchFamily="34" charset="0"/>
                        </a:rPr>
                        <a:t>caused by flooding and erosion.</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7797739"/>
                  </a:ext>
                </a:extLst>
              </a:tr>
              <a:tr h="413028">
                <a:tc>
                  <a:txBody>
                    <a:bodyPr/>
                    <a:lstStyle/>
                    <a:p>
                      <a:r>
                        <a:rPr lang="en-US" sz="2000" b="1" dirty="0">
                          <a:latin typeface="Arial Nova" panose="020B0504020202020204" pitchFamily="34" charset="0"/>
                        </a:rPr>
                        <a:t>Policy 12</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b="1" dirty="0">
                          <a:latin typeface="Arial Nova" panose="020B0504020202020204" pitchFamily="34" charset="0"/>
                        </a:rPr>
                        <a:t>Activities or development </a:t>
                      </a:r>
                      <a:r>
                        <a:rPr lang="en-US" sz="2000" dirty="0">
                          <a:latin typeface="Arial Nova" panose="020B0504020202020204" pitchFamily="34" charset="0"/>
                        </a:rPr>
                        <a:t>in the coastal area will be undertaken so as to </a:t>
                      </a:r>
                      <a:r>
                        <a:rPr lang="en-US" sz="2000" b="1" dirty="0">
                          <a:latin typeface="Arial Nova" panose="020B0504020202020204" pitchFamily="34" charset="0"/>
                        </a:rPr>
                        <a:t>minimize damage to natural resources </a:t>
                      </a:r>
                      <a:r>
                        <a:rPr lang="en-US" sz="2000" dirty="0">
                          <a:latin typeface="Arial Nova" panose="020B0504020202020204" pitchFamily="34" charset="0"/>
                        </a:rPr>
                        <a:t>and </a:t>
                      </a:r>
                      <a:r>
                        <a:rPr lang="en-US" sz="2000" b="1" dirty="0">
                          <a:latin typeface="Arial Nova" panose="020B0504020202020204" pitchFamily="34" charset="0"/>
                        </a:rPr>
                        <a:t>property</a:t>
                      </a:r>
                      <a:r>
                        <a:rPr lang="en-US" sz="2000" dirty="0">
                          <a:latin typeface="Arial Nova" panose="020B0504020202020204" pitchFamily="34" charset="0"/>
                        </a:rPr>
                        <a:t> from flooding and erosion by </a:t>
                      </a:r>
                      <a:r>
                        <a:rPr lang="en-US" sz="2000" b="1" dirty="0">
                          <a:latin typeface="Arial Nova" panose="020B0504020202020204" pitchFamily="34" charset="0"/>
                        </a:rPr>
                        <a:t>protecting natural protective features including beaches, dunes, barrier islands and bluffs</a:t>
                      </a:r>
                      <a:r>
                        <a:rPr lang="en-US" sz="2000" dirty="0">
                          <a:latin typeface="Arial Nova" panose="020B0504020202020204" pitchFamily="34" charset="0"/>
                        </a:rPr>
                        <a:t>.</a:t>
                      </a:r>
                      <a:endParaRPr lang="en-US" sz="2000" b="0" dirty="0">
                        <a:latin typeface="Arial Nova" panose="020B05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5539394"/>
                  </a:ext>
                </a:extLst>
              </a:tr>
              <a:tr h="370840">
                <a:tc>
                  <a:txBody>
                    <a:bodyPr/>
                    <a:lstStyle/>
                    <a:p>
                      <a:r>
                        <a:rPr lang="en-US" sz="2000" b="1" dirty="0">
                          <a:latin typeface="Arial Nova" panose="020B0504020202020204" pitchFamily="34" charset="0"/>
                        </a:rPr>
                        <a:t>Policy 13</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a:latin typeface="Arial Nova" panose="020B0504020202020204" pitchFamily="34" charset="0"/>
                        </a:rPr>
                        <a:t>The </a:t>
                      </a:r>
                      <a:r>
                        <a:rPr lang="en-US" sz="2000" b="1" dirty="0">
                          <a:latin typeface="Arial Nova" panose="020B0504020202020204" pitchFamily="34" charset="0"/>
                        </a:rPr>
                        <a:t>construction</a:t>
                      </a:r>
                      <a:r>
                        <a:rPr lang="en-US" sz="2000" dirty="0">
                          <a:latin typeface="Arial Nova" panose="020B0504020202020204" pitchFamily="34" charset="0"/>
                        </a:rPr>
                        <a:t> or </a:t>
                      </a:r>
                      <a:r>
                        <a:rPr lang="en-US" sz="2000" b="1" dirty="0">
                          <a:latin typeface="Arial Nova" panose="020B0504020202020204" pitchFamily="34" charset="0"/>
                        </a:rPr>
                        <a:t>reconstruction</a:t>
                      </a:r>
                      <a:r>
                        <a:rPr lang="en-US" sz="2000" dirty="0">
                          <a:latin typeface="Arial Nova" panose="020B0504020202020204" pitchFamily="34" charset="0"/>
                        </a:rPr>
                        <a:t> of </a:t>
                      </a:r>
                      <a:r>
                        <a:rPr lang="en-US" sz="2000" b="1" dirty="0">
                          <a:latin typeface="Arial Nova" panose="020B0504020202020204" pitchFamily="34" charset="0"/>
                        </a:rPr>
                        <a:t>erosion protection structures </a:t>
                      </a:r>
                      <a:r>
                        <a:rPr lang="en-US" sz="2000" dirty="0">
                          <a:latin typeface="Arial Nova" panose="020B0504020202020204" pitchFamily="34" charset="0"/>
                        </a:rPr>
                        <a:t>shall be undertaken </a:t>
                      </a:r>
                      <a:r>
                        <a:rPr lang="en-US" sz="2000" b="1" dirty="0">
                          <a:latin typeface="Arial Nova" panose="020B0504020202020204" pitchFamily="34" charset="0"/>
                        </a:rPr>
                        <a:t>only if they have a reasonable probability of controlling erosion </a:t>
                      </a:r>
                      <a:r>
                        <a:rPr lang="en-US" sz="2000" dirty="0">
                          <a:latin typeface="Arial Nova" panose="020B0504020202020204" pitchFamily="34" charset="0"/>
                        </a:rPr>
                        <a:t>for at least thirty years as demonstrated in design and construction standards and/or assured maintenance or replacement programs.</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3030742"/>
                  </a:ext>
                </a:extLst>
              </a:tr>
              <a:tr h="370840">
                <a:tc>
                  <a:txBody>
                    <a:bodyPr/>
                    <a:lstStyle/>
                    <a:p>
                      <a:r>
                        <a:rPr lang="en-US" sz="2000" b="1" dirty="0">
                          <a:latin typeface="Arial Nova" panose="020B0504020202020204" pitchFamily="34" charset="0"/>
                        </a:rPr>
                        <a:t>Policy 14 </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r>
                        <a:rPr lang="en-US" sz="2000" dirty="0">
                          <a:latin typeface="Arial Nova" panose="020B0504020202020204" pitchFamily="34" charset="0"/>
                        </a:rPr>
                        <a:t>Activities and development, including the </a:t>
                      </a:r>
                      <a:r>
                        <a:rPr lang="en-US" sz="2000" b="1" dirty="0">
                          <a:latin typeface="Arial Nova" panose="020B0504020202020204" pitchFamily="34" charset="0"/>
                        </a:rPr>
                        <a:t>construction</a:t>
                      </a:r>
                      <a:r>
                        <a:rPr lang="en-US" sz="2000" dirty="0">
                          <a:latin typeface="Arial Nova" panose="020B0504020202020204" pitchFamily="34" charset="0"/>
                        </a:rPr>
                        <a:t> or </a:t>
                      </a:r>
                      <a:r>
                        <a:rPr lang="en-US" sz="2000" b="1" dirty="0">
                          <a:latin typeface="Arial Nova" panose="020B0504020202020204" pitchFamily="34" charset="0"/>
                        </a:rPr>
                        <a:t>reconstruction</a:t>
                      </a:r>
                      <a:r>
                        <a:rPr lang="en-US" sz="2000" dirty="0">
                          <a:latin typeface="Arial Nova" panose="020B0504020202020204" pitchFamily="34" charset="0"/>
                        </a:rPr>
                        <a:t> of </a:t>
                      </a:r>
                      <a:r>
                        <a:rPr lang="en-US" sz="2000" b="1" dirty="0">
                          <a:latin typeface="Arial Nova" panose="020B0504020202020204" pitchFamily="34" charset="0"/>
                        </a:rPr>
                        <a:t>erosion protection structures</a:t>
                      </a:r>
                      <a:r>
                        <a:rPr lang="en-US" sz="2000" dirty="0">
                          <a:latin typeface="Arial Nova" panose="020B0504020202020204" pitchFamily="34" charset="0"/>
                        </a:rPr>
                        <a:t>, shall be undertaken so that there will be </a:t>
                      </a:r>
                      <a:r>
                        <a:rPr lang="en-US" sz="2000" b="1" dirty="0">
                          <a:latin typeface="Arial Nova" panose="020B0504020202020204" pitchFamily="34" charset="0"/>
                        </a:rPr>
                        <a:t>no measurable increase in erosion or flooding</a:t>
                      </a:r>
                      <a:r>
                        <a:rPr lang="en-US" sz="2000" dirty="0">
                          <a:latin typeface="Arial Nova" panose="020B0504020202020204" pitchFamily="34" charset="0"/>
                        </a:rPr>
                        <a:t> at the site of such activities or development, or at other locations.</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720428201"/>
                  </a:ext>
                </a:extLst>
              </a:tr>
            </a:tbl>
          </a:graphicData>
        </a:graphic>
      </p:graphicFrame>
    </p:spTree>
    <p:extLst>
      <p:ext uri="{BB962C8B-B14F-4D97-AF65-F5344CB8AC3E}">
        <p14:creationId xmlns:p14="http://schemas.microsoft.com/office/powerpoint/2010/main" val="1449276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8120">
          <a:extLst>
            <a:ext uri="{FF2B5EF4-FFF2-40B4-BE49-F238E27FC236}">
              <a16:creationId xmlns:a16="http://schemas.microsoft.com/office/drawing/2014/main" id="{2189A406-9A88-9943-00A3-E17AC875DDF3}"/>
            </a:ext>
          </a:extLst>
        </p:cNvPr>
        <p:cNvGrpSpPr/>
        <p:nvPr/>
      </p:nvGrpSpPr>
      <p:grpSpPr>
        <a:xfrm>
          <a:off x="0" y="0"/>
          <a:ext cx="0" cy="0"/>
          <a:chOff x="0" y="0"/>
          <a:chExt cx="0" cy="0"/>
        </a:xfrm>
      </p:grpSpPr>
      <p:sp>
        <p:nvSpPr>
          <p:cNvPr id="8122" name="Google Shape;8122;p344">
            <a:extLst>
              <a:ext uri="{FF2B5EF4-FFF2-40B4-BE49-F238E27FC236}">
                <a16:creationId xmlns:a16="http://schemas.microsoft.com/office/drawing/2014/main" id="{DFEC91CB-6E65-2D1D-96A9-F15CA7F0B04C}"/>
              </a:ext>
            </a:extLst>
          </p:cNvPr>
          <p:cNvSpPr txBox="1">
            <a:spLocks noGrp="1"/>
          </p:cNvSpPr>
          <p:nvPr>
            <p:ph type="title"/>
          </p:nvPr>
        </p:nvSpPr>
        <p:spPr>
          <a:xfrm>
            <a:off x="1029212" y="581611"/>
            <a:ext cx="10387600" cy="1123274"/>
          </a:xfrm>
          <a:prstGeom prst="rect">
            <a:avLst/>
          </a:prstGeom>
        </p:spPr>
        <p:txBody>
          <a:bodyPr spcFirstLastPara="1" wrap="square" lIns="0" tIns="121900" rIns="0" bIns="243833" anchor="b" anchorCtr="0">
            <a:noAutofit/>
          </a:bodyPr>
          <a:lstStyle/>
          <a:p>
            <a:r>
              <a:rPr lang="en" sz="2800" b="1" dirty="0">
                <a:latin typeface="Arial Nova" panose="020B0504020202020204" pitchFamily="34" charset="0"/>
              </a:rPr>
              <a:t>State Coastal Policies – Flooding &amp; Erosion Hazard Policies</a:t>
            </a:r>
            <a:endParaRPr sz="2800" b="1" dirty="0">
              <a:latin typeface="Arial Nova" panose="020B0504020202020204" pitchFamily="34" charset="0"/>
            </a:endParaRPr>
          </a:p>
        </p:txBody>
      </p:sp>
      <p:grpSp>
        <p:nvGrpSpPr>
          <p:cNvPr id="2" name="Group 1">
            <a:extLst>
              <a:ext uri="{FF2B5EF4-FFF2-40B4-BE49-F238E27FC236}">
                <a16:creationId xmlns:a16="http://schemas.microsoft.com/office/drawing/2014/main" id="{2DDD9B1B-6E92-9D63-E286-BF43F6542CC0}"/>
              </a:ext>
            </a:extLst>
          </p:cNvPr>
          <p:cNvGrpSpPr/>
          <p:nvPr/>
        </p:nvGrpSpPr>
        <p:grpSpPr>
          <a:xfrm>
            <a:off x="1029212" y="1660790"/>
            <a:ext cx="4394719" cy="102358"/>
            <a:chOff x="-7106" y="253934"/>
            <a:chExt cx="12199108" cy="396131"/>
          </a:xfrm>
        </p:grpSpPr>
        <p:sp>
          <p:nvSpPr>
            <p:cNvPr id="3" name="Rectangle 2">
              <a:extLst>
                <a:ext uri="{FF2B5EF4-FFF2-40B4-BE49-F238E27FC236}">
                  <a16:creationId xmlns:a16="http://schemas.microsoft.com/office/drawing/2014/main" id="{A19256AC-EDB4-1622-DBB1-82D0EACEC4ED}"/>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3609B08-4979-CDBA-742E-6276232AC232}"/>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7664858-FE70-6258-49F9-025936AC4719}"/>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Box 3">
            <a:extLst>
              <a:ext uri="{FF2B5EF4-FFF2-40B4-BE49-F238E27FC236}">
                <a16:creationId xmlns:a16="http://schemas.microsoft.com/office/drawing/2014/main" id="{B682CE9F-34B3-282E-8971-7108A6AE3140}"/>
              </a:ext>
            </a:extLst>
          </p:cNvPr>
          <p:cNvSpPr txBox="1"/>
          <p:nvPr/>
        </p:nvSpPr>
        <p:spPr>
          <a:xfrm>
            <a:off x="902000" y="73230"/>
            <a:ext cx="11475745" cy="707886"/>
          </a:xfrm>
          <a:prstGeom prst="rect">
            <a:avLst/>
          </a:prstGeom>
          <a:noFill/>
        </p:spPr>
        <p:txBody>
          <a:bodyPr wrap="square" rtlCol="0">
            <a:spAutoFit/>
          </a:bodyPr>
          <a:lstStyle/>
          <a:p>
            <a:r>
              <a:rPr lang="en-US" sz="4000" b="1" dirty="0">
                <a:latin typeface="Arial Nova" panose="020B0504020202020204" pitchFamily="34" charset="0"/>
                <a:ea typeface="Verdana" panose="020B0604030504040204" pitchFamily="34" charset="0"/>
              </a:rPr>
              <a:t>Coastal Management Policies</a:t>
            </a:r>
          </a:p>
        </p:txBody>
      </p:sp>
      <p:grpSp>
        <p:nvGrpSpPr>
          <p:cNvPr id="7" name="Group 6">
            <a:extLst>
              <a:ext uri="{FF2B5EF4-FFF2-40B4-BE49-F238E27FC236}">
                <a16:creationId xmlns:a16="http://schemas.microsoft.com/office/drawing/2014/main" id="{A2F63093-EC67-C363-9602-D8511E97E12F}"/>
              </a:ext>
            </a:extLst>
          </p:cNvPr>
          <p:cNvGrpSpPr/>
          <p:nvPr/>
        </p:nvGrpSpPr>
        <p:grpSpPr>
          <a:xfrm>
            <a:off x="1029212" y="847633"/>
            <a:ext cx="4394719" cy="102358"/>
            <a:chOff x="-7106" y="253934"/>
            <a:chExt cx="12199108" cy="396131"/>
          </a:xfrm>
        </p:grpSpPr>
        <p:sp>
          <p:nvSpPr>
            <p:cNvPr id="10" name="Rectangle 9">
              <a:extLst>
                <a:ext uri="{FF2B5EF4-FFF2-40B4-BE49-F238E27FC236}">
                  <a16:creationId xmlns:a16="http://schemas.microsoft.com/office/drawing/2014/main" id="{B829D4C4-F01F-6502-A253-7BF003571000}"/>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3D64987-D796-6886-2660-F28A3D41BB7F}"/>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709DD00-7A12-1B09-7327-0B2649C9A6DB}"/>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descr="A orange and black rectangle&#10;&#10;Description automatically generated">
            <a:extLst>
              <a:ext uri="{FF2B5EF4-FFF2-40B4-BE49-F238E27FC236}">
                <a16:creationId xmlns:a16="http://schemas.microsoft.com/office/drawing/2014/main" id="{B9A87CEF-5EE6-48D0-8789-3B52CC4A28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6776" y="5839549"/>
            <a:ext cx="878492" cy="878492"/>
          </a:xfrm>
          <a:prstGeom prst="rect">
            <a:avLst/>
          </a:prstGeom>
        </p:spPr>
      </p:pic>
      <p:graphicFrame>
        <p:nvGraphicFramePr>
          <p:cNvPr id="19" name="Table 18">
            <a:extLst>
              <a:ext uri="{FF2B5EF4-FFF2-40B4-BE49-F238E27FC236}">
                <a16:creationId xmlns:a16="http://schemas.microsoft.com/office/drawing/2014/main" id="{DC44EA7E-33CA-FEBE-4271-83608F4D7506}"/>
              </a:ext>
            </a:extLst>
          </p:cNvPr>
          <p:cNvGraphicFramePr>
            <a:graphicFrameLocks noGrp="1"/>
          </p:cNvGraphicFramePr>
          <p:nvPr>
            <p:extLst>
              <p:ext uri="{D42A27DB-BD31-4B8C-83A1-F6EECF244321}">
                <p14:modId xmlns:p14="http://schemas.microsoft.com/office/powerpoint/2010/main" val="1973936136"/>
              </p:ext>
            </p:extLst>
          </p:nvPr>
        </p:nvGraphicFramePr>
        <p:xfrm>
          <a:off x="410966" y="2076227"/>
          <a:ext cx="11005846" cy="3931920"/>
        </p:xfrm>
        <a:graphic>
          <a:graphicData uri="http://schemas.openxmlformats.org/drawingml/2006/table">
            <a:tbl>
              <a:tblPr firstRow="1" bandRow="1">
                <a:tableStyleId>{2D5ABB26-0587-4C30-8999-92F81FD0307C}</a:tableStyleId>
              </a:tblPr>
              <a:tblGrid>
                <a:gridCol w="1890722">
                  <a:extLst>
                    <a:ext uri="{9D8B030D-6E8A-4147-A177-3AD203B41FA5}">
                      <a16:colId xmlns:a16="http://schemas.microsoft.com/office/drawing/2014/main" val="729370956"/>
                    </a:ext>
                  </a:extLst>
                </a:gridCol>
                <a:gridCol w="9115124">
                  <a:extLst>
                    <a:ext uri="{9D8B030D-6E8A-4147-A177-3AD203B41FA5}">
                      <a16:colId xmlns:a16="http://schemas.microsoft.com/office/drawing/2014/main" val="2195261402"/>
                    </a:ext>
                  </a:extLst>
                </a:gridCol>
              </a:tblGrid>
              <a:tr h="413028">
                <a:tc>
                  <a:txBody>
                    <a:bodyPr/>
                    <a:lstStyle/>
                    <a:p>
                      <a:r>
                        <a:rPr lang="en-US" sz="2000" b="1" dirty="0">
                          <a:latin typeface="Arial Nova" panose="020B0504020202020204" pitchFamily="34" charset="0"/>
                        </a:rPr>
                        <a:t>Policy 15</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b="1" dirty="0">
                          <a:latin typeface="Arial Nova" panose="020B0504020202020204" pitchFamily="34" charset="0"/>
                        </a:rPr>
                        <a:t>Mining, excavation </a:t>
                      </a:r>
                      <a:r>
                        <a:rPr lang="en-US" sz="2000" dirty="0">
                          <a:latin typeface="Arial Nova" panose="020B0504020202020204" pitchFamily="34" charset="0"/>
                        </a:rPr>
                        <a:t>or </a:t>
                      </a:r>
                      <a:r>
                        <a:rPr lang="en-US" sz="2000" b="1" dirty="0">
                          <a:latin typeface="Arial Nova" panose="020B0504020202020204" pitchFamily="34" charset="0"/>
                        </a:rPr>
                        <a:t>dredging</a:t>
                      </a:r>
                      <a:r>
                        <a:rPr lang="en-US" sz="2000" dirty="0">
                          <a:latin typeface="Arial Nova" panose="020B0504020202020204" pitchFamily="34" charset="0"/>
                        </a:rPr>
                        <a:t> in coastal waters </a:t>
                      </a:r>
                      <a:r>
                        <a:rPr lang="en-US" sz="2000" b="1" dirty="0">
                          <a:latin typeface="Arial Nova" panose="020B0504020202020204" pitchFamily="34" charset="0"/>
                        </a:rPr>
                        <a:t>shall not significantly interfere </a:t>
                      </a:r>
                      <a:r>
                        <a:rPr lang="en-US" sz="2000" dirty="0">
                          <a:latin typeface="Arial Nova" panose="020B0504020202020204" pitchFamily="34" charset="0"/>
                        </a:rPr>
                        <a:t>with the </a:t>
                      </a:r>
                      <a:r>
                        <a:rPr lang="en-US" sz="2000" b="1" dirty="0">
                          <a:latin typeface="Arial Nova" panose="020B0504020202020204" pitchFamily="34" charset="0"/>
                        </a:rPr>
                        <a:t>natural coastal processes </a:t>
                      </a:r>
                      <a:r>
                        <a:rPr lang="en-US" sz="2000" dirty="0">
                          <a:latin typeface="Arial Nova" panose="020B0504020202020204" pitchFamily="34" charset="0"/>
                        </a:rPr>
                        <a:t>which supply beach materials to land adjacent to such waters and shall be undertaken in a manner which will </a:t>
                      </a:r>
                      <a:r>
                        <a:rPr lang="en-US" sz="2000" b="1" dirty="0">
                          <a:latin typeface="Arial Nova" panose="020B0504020202020204" pitchFamily="34" charset="0"/>
                        </a:rPr>
                        <a:t>not cause an increase in erosion of such land</a:t>
                      </a:r>
                      <a:r>
                        <a:rPr lang="en-US" sz="2000" dirty="0">
                          <a:latin typeface="Arial Nova" panose="020B05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7797739"/>
                  </a:ext>
                </a:extLst>
              </a:tr>
              <a:tr h="413028">
                <a:tc>
                  <a:txBody>
                    <a:bodyPr/>
                    <a:lstStyle/>
                    <a:p>
                      <a:r>
                        <a:rPr lang="en-US" sz="2000" b="1" dirty="0">
                          <a:latin typeface="Arial Nova" panose="020B0504020202020204" pitchFamily="34" charset="0"/>
                        </a:rPr>
                        <a:t>Policy 16</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b="1" dirty="0">
                          <a:latin typeface="Arial Nova" panose="020B0504020202020204" pitchFamily="34" charset="0"/>
                        </a:rPr>
                        <a:t>Public funds shall only be used for erosion protective structures where necessary to protect human life</a:t>
                      </a:r>
                      <a:r>
                        <a:rPr lang="en-US" sz="2000" dirty="0">
                          <a:latin typeface="Arial Nova" panose="020B0504020202020204" pitchFamily="34" charset="0"/>
                        </a:rPr>
                        <a:t>, and </a:t>
                      </a:r>
                      <a:r>
                        <a:rPr lang="en-US" sz="2000" b="1" dirty="0">
                          <a:latin typeface="Arial Nova" panose="020B0504020202020204" pitchFamily="34" charset="0"/>
                        </a:rPr>
                        <a:t>new development </a:t>
                      </a:r>
                      <a:r>
                        <a:rPr lang="en-US" sz="2000" dirty="0">
                          <a:latin typeface="Arial Nova" panose="020B0504020202020204" pitchFamily="34" charset="0"/>
                        </a:rPr>
                        <a:t>which requires a location </a:t>
                      </a:r>
                      <a:r>
                        <a:rPr lang="en-US" sz="2000" b="1" dirty="0">
                          <a:latin typeface="Arial Nova" panose="020B0504020202020204" pitchFamily="34" charset="0"/>
                        </a:rPr>
                        <a:t>within or adjacent to an erosion hazard area </a:t>
                      </a:r>
                      <a:r>
                        <a:rPr lang="en-US" sz="2000" dirty="0">
                          <a:latin typeface="Arial Nova" panose="020B0504020202020204" pitchFamily="34" charset="0"/>
                        </a:rPr>
                        <a:t>to be able to function, or existing development; and </a:t>
                      </a:r>
                      <a:r>
                        <a:rPr lang="en-US" sz="2000" b="1" dirty="0">
                          <a:latin typeface="Arial Nova" panose="020B0504020202020204" pitchFamily="34" charset="0"/>
                        </a:rPr>
                        <a:t>only where the public benefits outweigh the long term monetary and other costs </a:t>
                      </a:r>
                      <a:r>
                        <a:rPr lang="en-US" sz="2000" dirty="0">
                          <a:latin typeface="Arial Nova" panose="020B0504020202020204" pitchFamily="34" charset="0"/>
                        </a:rPr>
                        <a:t>including the potential for increasing erosion and adverse effects on natural protective features.</a:t>
                      </a:r>
                      <a:endParaRPr lang="en-US" sz="2000" b="0" dirty="0">
                        <a:latin typeface="Arial Nova" panose="020B05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5539394"/>
                  </a:ext>
                </a:extLst>
              </a:tr>
              <a:tr h="370840">
                <a:tc>
                  <a:txBody>
                    <a:bodyPr/>
                    <a:lstStyle/>
                    <a:p>
                      <a:r>
                        <a:rPr lang="en-US" sz="2000" b="1" dirty="0">
                          <a:latin typeface="Arial Nova" panose="020B0504020202020204" pitchFamily="34" charset="0"/>
                        </a:rPr>
                        <a:t>Policy 17</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r>
                        <a:rPr lang="en-US" sz="2000" b="1" dirty="0">
                          <a:latin typeface="Arial Nova" panose="020B0504020202020204" pitchFamily="34" charset="0"/>
                        </a:rPr>
                        <a:t>Non-structural measure</a:t>
                      </a:r>
                      <a:r>
                        <a:rPr lang="en-US" sz="2000" dirty="0">
                          <a:latin typeface="Arial Nova" panose="020B0504020202020204" pitchFamily="34" charset="0"/>
                        </a:rPr>
                        <a:t>s to </a:t>
                      </a:r>
                      <a:r>
                        <a:rPr lang="en-US" sz="2000" b="0" dirty="0">
                          <a:latin typeface="Arial Nova" panose="020B0504020202020204" pitchFamily="34" charset="0"/>
                        </a:rPr>
                        <a:t>minimize damage </a:t>
                      </a:r>
                      <a:r>
                        <a:rPr lang="en-US" sz="2000" dirty="0">
                          <a:latin typeface="Arial Nova" panose="020B0504020202020204" pitchFamily="34" charset="0"/>
                        </a:rPr>
                        <a:t>to natural resources and property from flooding and erosion shall be </a:t>
                      </a:r>
                      <a:r>
                        <a:rPr lang="en-US" sz="2000" b="1" dirty="0">
                          <a:latin typeface="Arial Nova" panose="020B0504020202020204" pitchFamily="34" charset="0"/>
                        </a:rPr>
                        <a:t>used whenever possible</a:t>
                      </a:r>
                      <a:r>
                        <a:rPr lang="en-US" sz="2000" dirty="0">
                          <a:latin typeface="Arial Nova" panose="020B0504020202020204" pitchFamily="34" charset="0"/>
                        </a:rPr>
                        <a:t>. </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233030742"/>
                  </a:ext>
                </a:extLst>
              </a:tr>
            </a:tbl>
          </a:graphicData>
        </a:graphic>
      </p:graphicFrame>
    </p:spTree>
    <p:extLst>
      <p:ext uri="{BB962C8B-B14F-4D97-AF65-F5344CB8AC3E}">
        <p14:creationId xmlns:p14="http://schemas.microsoft.com/office/powerpoint/2010/main" val="19880827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8120">
          <a:extLst>
            <a:ext uri="{FF2B5EF4-FFF2-40B4-BE49-F238E27FC236}">
              <a16:creationId xmlns:a16="http://schemas.microsoft.com/office/drawing/2014/main" id="{87FEBA95-1270-7BD2-B841-4B4B83DEBFEB}"/>
            </a:ext>
          </a:extLst>
        </p:cNvPr>
        <p:cNvGrpSpPr/>
        <p:nvPr/>
      </p:nvGrpSpPr>
      <p:grpSpPr>
        <a:xfrm>
          <a:off x="0" y="0"/>
          <a:ext cx="0" cy="0"/>
          <a:chOff x="0" y="0"/>
          <a:chExt cx="0" cy="0"/>
        </a:xfrm>
      </p:grpSpPr>
      <p:sp>
        <p:nvSpPr>
          <p:cNvPr id="8122" name="Google Shape;8122;p344">
            <a:extLst>
              <a:ext uri="{FF2B5EF4-FFF2-40B4-BE49-F238E27FC236}">
                <a16:creationId xmlns:a16="http://schemas.microsoft.com/office/drawing/2014/main" id="{1617BB12-B281-3F90-CCBF-687CC05B5672}"/>
              </a:ext>
            </a:extLst>
          </p:cNvPr>
          <p:cNvSpPr txBox="1">
            <a:spLocks noGrp="1"/>
          </p:cNvSpPr>
          <p:nvPr>
            <p:ph type="title"/>
          </p:nvPr>
        </p:nvSpPr>
        <p:spPr>
          <a:xfrm>
            <a:off x="1029212" y="581611"/>
            <a:ext cx="10387600" cy="1123274"/>
          </a:xfrm>
          <a:prstGeom prst="rect">
            <a:avLst/>
          </a:prstGeom>
        </p:spPr>
        <p:txBody>
          <a:bodyPr spcFirstLastPara="1" wrap="square" lIns="0" tIns="121900" rIns="0" bIns="243833" anchor="b" anchorCtr="0">
            <a:noAutofit/>
          </a:bodyPr>
          <a:lstStyle/>
          <a:p>
            <a:r>
              <a:rPr lang="en" sz="2400" b="1" dirty="0">
                <a:latin typeface="Arial Nova" panose="020B0504020202020204" pitchFamily="34" charset="0"/>
              </a:rPr>
              <a:t>State Coastal Policies – General Policy and Public Access Policies</a:t>
            </a:r>
            <a:endParaRPr sz="2400" b="1" dirty="0">
              <a:latin typeface="Arial Nova" panose="020B0504020202020204" pitchFamily="34" charset="0"/>
            </a:endParaRPr>
          </a:p>
        </p:txBody>
      </p:sp>
      <p:grpSp>
        <p:nvGrpSpPr>
          <p:cNvPr id="2" name="Group 1">
            <a:extLst>
              <a:ext uri="{FF2B5EF4-FFF2-40B4-BE49-F238E27FC236}">
                <a16:creationId xmlns:a16="http://schemas.microsoft.com/office/drawing/2014/main" id="{0F6FC919-239C-D119-4FC4-B0461DE5BC9E}"/>
              </a:ext>
            </a:extLst>
          </p:cNvPr>
          <p:cNvGrpSpPr/>
          <p:nvPr/>
        </p:nvGrpSpPr>
        <p:grpSpPr>
          <a:xfrm>
            <a:off x="1029212" y="1660790"/>
            <a:ext cx="4394719" cy="102358"/>
            <a:chOff x="-7106" y="253934"/>
            <a:chExt cx="12199108" cy="396131"/>
          </a:xfrm>
        </p:grpSpPr>
        <p:sp>
          <p:nvSpPr>
            <p:cNvPr id="3" name="Rectangle 2">
              <a:extLst>
                <a:ext uri="{FF2B5EF4-FFF2-40B4-BE49-F238E27FC236}">
                  <a16:creationId xmlns:a16="http://schemas.microsoft.com/office/drawing/2014/main" id="{80F390BE-1BC0-2B00-B956-7042C60DE9D6}"/>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C9930D7-C62D-7525-EB1E-01C0170641DF}"/>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127DE05-6B1A-D747-C656-B5958BA336F5}"/>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Box 3">
            <a:extLst>
              <a:ext uri="{FF2B5EF4-FFF2-40B4-BE49-F238E27FC236}">
                <a16:creationId xmlns:a16="http://schemas.microsoft.com/office/drawing/2014/main" id="{332C0CE2-6D6E-2E8C-A883-C4691D42583A}"/>
              </a:ext>
            </a:extLst>
          </p:cNvPr>
          <p:cNvSpPr txBox="1"/>
          <p:nvPr/>
        </p:nvSpPr>
        <p:spPr>
          <a:xfrm>
            <a:off x="902000" y="73230"/>
            <a:ext cx="11475745" cy="707886"/>
          </a:xfrm>
          <a:prstGeom prst="rect">
            <a:avLst/>
          </a:prstGeom>
          <a:noFill/>
        </p:spPr>
        <p:txBody>
          <a:bodyPr wrap="square" rtlCol="0">
            <a:spAutoFit/>
          </a:bodyPr>
          <a:lstStyle/>
          <a:p>
            <a:r>
              <a:rPr lang="en-US" sz="4000" b="1" dirty="0">
                <a:latin typeface="Arial Nova" panose="020B0504020202020204" pitchFamily="34" charset="0"/>
                <a:ea typeface="Verdana" panose="020B0604030504040204" pitchFamily="34" charset="0"/>
              </a:rPr>
              <a:t>Coastal Management Policies</a:t>
            </a:r>
          </a:p>
        </p:txBody>
      </p:sp>
      <p:grpSp>
        <p:nvGrpSpPr>
          <p:cNvPr id="7" name="Group 6">
            <a:extLst>
              <a:ext uri="{FF2B5EF4-FFF2-40B4-BE49-F238E27FC236}">
                <a16:creationId xmlns:a16="http://schemas.microsoft.com/office/drawing/2014/main" id="{B96C8E0E-D700-3AAB-F973-3C5A27857536}"/>
              </a:ext>
            </a:extLst>
          </p:cNvPr>
          <p:cNvGrpSpPr/>
          <p:nvPr/>
        </p:nvGrpSpPr>
        <p:grpSpPr>
          <a:xfrm>
            <a:off x="1029212" y="847633"/>
            <a:ext cx="4394719" cy="102358"/>
            <a:chOff x="-7106" y="253934"/>
            <a:chExt cx="12199108" cy="396131"/>
          </a:xfrm>
        </p:grpSpPr>
        <p:sp>
          <p:nvSpPr>
            <p:cNvPr id="10" name="Rectangle 9">
              <a:extLst>
                <a:ext uri="{FF2B5EF4-FFF2-40B4-BE49-F238E27FC236}">
                  <a16:creationId xmlns:a16="http://schemas.microsoft.com/office/drawing/2014/main" id="{20F83456-5DD6-7ED6-0F5A-BD8A1CEA6D0C}"/>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694478F-D454-1170-5648-99A9B3D05F51}"/>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B98E5B7-8A85-9768-1FC2-9CF9B20E8948}"/>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descr="A orange and black rectangle&#10;&#10;Description automatically generated">
            <a:extLst>
              <a:ext uri="{FF2B5EF4-FFF2-40B4-BE49-F238E27FC236}">
                <a16:creationId xmlns:a16="http://schemas.microsoft.com/office/drawing/2014/main" id="{4EF72707-8F01-9AAB-7BC8-E4CF9F64E6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6776" y="5839549"/>
            <a:ext cx="878492" cy="878492"/>
          </a:xfrm>
          <a:prstGeom prst="rect">
            <a:avLst/>
          </a:prstGeom>
        </p:spPr>
      </p:pic>
      <p:graphicFrame>
        <p:nvGraphicFramePr>
          <p:cNvPr id="19" name="Table 18">
            <a:extLst>
              <a:ext uri="{FF2B5EF4-FFF2-40B4-BE49-F238E27FC236}">
                <a16:creationId xmlns:a16="http://schemas.microsoft.com/office/drawing/2014/main" id="{BA18970A-ACA8-CCE3-B1BD-BA8133331AA7}"/>
              </a:ext>
            </a:extLst>
          </p:cNvPr>
          <p:cNvGraphicFramePr>
            <a:graphicFrameLocks noGrp="1"/>
          </p:cNvGraphicFramePr>
          <p:nvPr>
            <p:extLst>
              <p:ext uri="{D42A27DB-BD31-4B8C-83A1-F6EECF244321}">
                <p14:modId xmlns:p14="http://schemas.microsoft.com/office/powerpoint/2010/main" val="1043772329"/>
              </p:ext>
            </p:extLst>
          </p:nvPr>
        </p:nvGraphicFramePr>
        <p:xfrm>
          <a:off x="410966" y="2282870"/>
          <a:ext cx="11005846" cy="1310640"/>
        </p:xfrm>
        <a:graphic>
          <a:graphicData uri="http://schemas.openxmlformats.org/drawingml/2006/table">
            <a:tbl>
              <a:tblPr firstRow="1" bandRow="1">
                <a:tableStyleId>{2D5ABB26-0587-4C30-8999-92F81FD0307C}</a:tableStyleId>
              </a:tblPr>
              <a:tblGrid>
                <a:gridCol w="1890722">
                  <a:extLst>
                    <a:ext uri="{9D8B030D-6E8A-4147-A177-3AD203B41FA5}">
                      <a16:colId xmlns:a16="http://schemas.microsoft.com/office/drawing/2014/main" val="729370956"/>
                    </a:ext>
                  </a:extLst>
                </a:gridCol>
                <a:gridCol w="9115124">
                  <a:extLst>
                    <a:ext uri="{9D8B030D-6E8A-4147-A177-3AD203B41FA5}">
                      <a16:colId xmlns:a16="http://schemas.microsoft.com/office/drawing/2014/main" val="2195261402"/>
                    </a:ext>
                  </a:extLst>
                </a:gridCol>
              </a:tblGrid>
              <a:tr h="413028">
                <a:tc>
                  <a:txBody>
                    <a:bodyPr/>
                    <a:lstStyle/>
                    <a:p>
                      <a:r>
                        <a:rPr lang="en-US" sz="2000" b="1" dirty="0">
                          <a:latin typeface="Arial Nova" panose="020B0504020202020204" pitchFamily="34" charset="0"/>
                        </a:rPr>
                        <a:t>Policy 18</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r>
                        <a:rPr lang="en-US" sz="2000" dirty="0">
                          <a:latin typeface="Arial Nova" panose="020B0504020202020204" pitchFamily="34" charset="0"/>
                        </a:rPr>
                        <a:t>To safeguard the </a:t>
                      </a:r>
                      <a:r>
                        <a:rPr lang="en-US" sz="2000" b="1" dirty="0">
                          <a:latin typeface="Arial Nova" panose="020B0504020202020204" pitchFamily="34" charset="0"/>
                        </a:rPr>
                        <a:t>vital economic, social </a:t>
                      </a:r>
                      <a:r>
                        <a:rPr lang="en-US" sz="2000" dirty="0">
                          <a:latin typeface="Arial Nova" panose="020B0504020202020204" pitchFamily="34" charset="0"/>
                        </a:rPr>
                        <a:t>and </a:t>
                      </a:r>
                      <a:r>
                        <a:rPr lang="en-US" sz="2000" b="1" dirty="0">
                          <a:latin typeface="Arial Nova" panose="020B0504020202020204" pitchFamily="34" charset="0"/>
                        </a:rPr>
                        <a:t>environmental interests </a:t>
                      </a:r>
                      <a:r>
                        <a:rPr lang="en-US" sz="2000" dirty="0">
                          <a:latin typeface="Arial Nova" panose="020B0504020202020204" pitchFamily="34" charset="0"/>
                        </a:rPr>
                        <a:t>of the State and of its citizens, </a:t>
                      </a:r>
                      <a:r>
                        <a:rPr lang="en-US" sz="2000" b="1" dirty="0">
                          <a:latin typeface="Arial Nova" panose="020B0504020202020204" pitchFamily="34" charset="0"/>
                        </a:rPr>
                        <a:t>proposed major actions </a:t>
                      </a:r>
                      <a:r>
                        <a:rPr lang="en-US" sz="2000" dirty="0">
                          <a:latin typeface="Arial Nova" panose="020B0504020202020204" pitchFamily="34" charset="0"/>
                        </a:rPr>
                        <a:t>in the coastal area must give full consideration to those interests, and to the safeguards which the State has established to </a:t>
                      </a:r>
                      <a:r>
                        <a:rPr lang="en-US" sz="2000" b="1" dirty="0">
                          <a:latin typeface="Arial Nova" panose="020B0504020202020204" pitchFamily="34" charset="0"/>
                        </a:rPr>
                        <a:t>protect valuable coastal resource areas</a:t>
                      </a:r>
                      <a:r>
                        <a:rPr lang="en-US" sz="2000" dirty="0">
                          <a:latin typeface="Arial Nova" panose="020B05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897797739"/>
                  </a:ext>
                </a:extLst>
              </a:tr>
            </a:tbl>
          </a:graphicData>
        </a:graphic>
      </p:graphicFrame>
      <p:graphicFrame>
        <p:nvGraphicFramePr>
          <p:cNvPr id="6" name="Table 5">
            <a:extLst>
              <a:ext uri="{FF2B5EF4-FFF2-40B4-BE49-F238E27FC236}">
                <a16:creationId xmlns:a16="http://schemas.microsoft.com/office/drawing/2014/main" id="{4138199B-23BB-59EE-4720-C461D0C24DFB}"/>
              </a:ext>
            </a:extLst>
          </p:cNvPr>
          <p:cNvGraphicFramePr>
            <a:graphicFrameLocks noGrp="1"/>
          </p:cNvGraphicFramePr>
          <p:nvPr>
            <p:extLst>
              <p:ext uri="{D42A27DB-BD31-4B8C-83A1-F6EECF244321}">
                <p14:modId xmlns:p14="http://schemas.microsoft.com/office/powerpoint/2010/main" val="3760138949"/>
              </p:ext>
            </p:extLst>
          </p:nvPr>
        </p:nvGraphicFramePr>
        <p:xfrm>
          <a:off x="410966" y="4497603"/>
          <a:ext cx="11005846" cy="2011680"/>
        </p:xfrm>
        <a:graphic>
          <a:graphicData uri="http://schemas.openxmlformats.org/drawingml/2006/table">
            <a:tbl>
              <a:tblPr firstRow="1" bandRow="1">
                <a:tableStyleId>{2D5ABB26-0587-4C30-8999-92F81FD0307C}</a:tableStyleId>
              </a:tblPr>
              <a:tblGrid>
                <a:gridCol w="1890722">
                  <a:extLst>
                    <a:ext uri="{9D8B030D-6E8A-4147-A177-3AD203B41FA5}">
                      <a16:colId xmlns:a16="http://schemas.microsoft.com/office/drawing/2014/main" val="729370956"/>
                    </a:ext>
                  </a:extLst>
                </a:gridCol>
                <a:gridCol w="9115124">
                  <a:extLst>
                    <a:ext uri="{9D8B030D-6E8A-4147-A177-3AD203B41FA5}">
                      <a16:colId xmlns:a16="http://schemas.microsoft.com/office/drawing/2014/main" val="2195261402"/>
                    </a:ext>
                  </a:extLst>
                </a:gridCol>
              </a:tblGrid>
              <a:tr h="413028">
                <a:tc>
                  <a:txBody>
                    <a:bodyPr/>
                    <a:lstStyle/>
                    <a:p>
                      <a:r>
                        <a:rPr lang="en-US" sz="2000" b="1" dirty="0">
                          <a:latin typeface="Arial Nova" panose="020B0504020202020204" pitchFamily="34" charset="0"/>
                        </a:rPr>
                        <a:t>Policy 19</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b="1" dirty="0">
                          <a:latin typeface="Arial Nova" panose="020B0504020202020204" pitchFamily="34" charset="0"/>
                        </a:rPr>
                        <a:t>Protect</a:t>
                      </a:r>
                      <a:r>
                        <a:rPr lang="en-US" sz="2000" dirty="0">
                          <a:latin typeface="Arial Nova" panose="020B0504020202020204" pitchFamily="34" charset="0"/>
                        </a:rPr>
                        <a:t>, </a:t>
                      </a:r>
                      <a:r>
                        <a:rPr lang="en-US" sz="2000" b="1" dirty="0">
                          <a:latin typeface="Arial Nova" panose="020B0504020202020204" pitchFamily="34" charset="0"/>
                        </a:rPr>
                        <a:t>maintain</a:t>
                      </a:r>
                      <a:r>
                        <a:rPr lang="en-US" sz="2000" dirty="0">
                          <a:latin typeface="Arial Nova" panose="020B0504020202020204" pitchFamily="34" charset="0"/>
                        </a:rPr>
                        <a:t>, and </a:t>
                      </a:r>
                      <a:r>
                        <a:rPr lang="en-US" sz="2000" b="1" dirty="0">
                          <a:latin typeface="Arial Nova" panose="020B0504020202020204" pitchFamily="34" charset="0"/>
                        </a:rPr>
                        <a:t>increase</a:t>
                      </a:r>
                      <a:r>
                        <a:rPr lang="en-US" sz="2000" dirty="0">
                          <a:latin typeface="Arial Nova" panose="020B0504020202020204" pitchFamily="34" charset="0"/>
                        </a:rPr>
                        <a:t> the </a:t>
                      </a:r>
                      <a:r>
                        <a:rPr lang="en-US" sz="2000" b="1" dirty="0">
                          <a:latin typeface="Arial Nova" panose="020B0504020202020204" pitchFamily="34" charset="0"/>
                        </a:rPr>
                        <a:t>level</a:t>
                      </a:r>
                      <a:r>
                        <a:rPr lang="en-US" sz="2000" dirty="0">
                          <a:latin typeface="Arial Nova" panose="020B0504020202020204" pitchFamily="34" charset="0"/>
                        </a:rPr>
                        <a:t> and </a:t>
                      </a:r>
                      <a:r>
                        <a:rPr lang="en-US" sz="2000" b="1" dirty="0">
                          <a:latin typeface="Arial Nova" panose="020B0504020202020204" pitchFamily="34" charset="0"/>
                        </a:rPr>
                        <a:t>types</a:t>
                      </a:r>
                      <a:r>
                        <a:rPr lang="en-US" sz="2000" dirty="0">
                          <a:latin typeface="Arial Nova" panose="020B0504020202020204" pitchFamily="34" charset="0"/>
                        </a:rPr>
                        <a:t> of </a:t>
                      </a:r>
                      <a:r>
                        <a:rPr lang="en-US" sz="2000" b="1" dirty="0">
                          <a:latin typeface="Arial Nova" panose="020B0504020202020204" pitchFamily="34" charset="0"/>
                        </a:rPr>
                        <a:t>access to public water </a:t>
                      </a:r>
                      <a:r>
                        <a:rPr lang="en-US" sz="2000" dirty="0">
                          <a:latin typeface="Arial Nova" panose="020B0504020202020204" pitchFamily="34" charset="0"/>
                        </a:rPr>
                        <a:t>related recreation resources and facilities.</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7797739"/>
                  </a:ext>
                </a:extLst>
              </a:tr>
              <a:tr h="413028">
                <a:tc>
                  <a:txBody>
                    <a:bodyPr/>
                    <a:lstStyle/>
                    <a:p>
                      <a:r>
                        <a:rPr lang="en-US" sz="2000" b="1" dirty="0">
                          <a:latin typeface="Arial Nova" panose="020B0504020202020204" pitchFamily="34" charset="0"/>
                        </a:rPr>
                        <a:t>Policy 20</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r>
                        <a:rPr lang="en-US" sz="2000" b="1" dirty="0">
                          <a:latin typeface="Arial Nova" panose="020B0504020202020204" pitchFamily="34" charset="0"/>
                        </a:rPr>
                        <a:t>Access</a:t>
                      </a:r>
                      <a:r>
                        <a:rPr lang="en-US" sz="2000" dirty="0">
                          <a:latin typeface="Arial Nova" panose="020B0504020202020204" pitchFamily="34" charset="0"/>
                        </a:rPr>
                        <a:t> to the </a:t>
                      </a:r>
                      <a:r>
                        <a:rPr lang="en-US" sz="2000" b="1" dirty="0">
                          <a:latin typeface="Arial Nova" panose="020B0504020202020204" pitchFamily="34" charset="0"/>
                        </a:rPr>
                        <a:t>publicly-owned foreshore </a:t>
                      </a:r>
                      <a:r>
                        <a:rPr lang="en-US" sz="2000" dirty="0">
                          <a:latin typeface="Arial Nova" panose="020B0504020202020204" pitchFamily="34" charset="0"/>
                        </a:rPr>
                        <a:t>and to </a:t>
                      </a:r>
                      <a:r>
                        <a:rPr lang="en-US" sz="2000" b="1" dirty="0">
                          <a:latin typeface="Arial Nova" panose="020B0504020202020204" pitchFamily="34" charset="0"/>
                        </a:rPr>
                        <a:t>lands</a:t>
                      </a:r>
                      <a:r>
                        <a:rPr lang="en-US" sz="2000" dirty="0">
                          <a:latin typeface="Arial Nova" panose="020B0504020202020204" pitchFamily="34" charset="0"/>
                        </a:rPr>
                        <a:t> immediately </a:t>
                      </a:r>
                      <a:r>
                        <a:rPr lang="en-US" sz="2000" b="1" dirty="0">
                          <a:latin typeface="Arial Nova" panose="020B0504020202020204" pitchFamily="34" charset="0"/>
                        </a:rPr>
                        <a:t>adjacent</a:t>
                      </a:r>
                      <a:r>
                        <a:rPr lang="en-US" sz="2000" dirty="0">
                          <a:latin typeface="Arial Nova" panose="020B0504020202020204" pitchFamily="34" charset="0"/>
                        </a:rPr>
                        <a:t> to the foreshore or the water's edge that are </a:t>
                      </a:r>
                      <a:r>
                        <a:rPr lang="en-US" sz="2000" b="1" dirty="0">
                          <a:latin typeface="Arial Nova" panose="020B0504020202020204" pitchFamily="34" charset="0"/>
                        </a:rPr>
                        <a:t>publicly-owned</a:t>
                      </a:r>
                      <a:r>
                        <a:rPr lang="en-US" sz="2000" dirty="0">
                          <a:latin typeface="Arial Nova" panose="020B0504020202020204" pitchFamily="34" charset="0"/>
                        </a:rPr>
                        <a:t> </a:t>
                      </a:r>
                      <a:r>
                        <a:rPr lang="en-US" sz="2000" b="1" dirty="0">
                          <a:latin typeface="Arial Nova" panose="020B0504020202020204" pitchFamily="34" charset="0"/>
                        </a:rPr>
                        <a:t>shall be provided </a:t>
                      </a:r>
                      <a:r>
                        <a:rPr lang="en-US" sz="2000" dirty="0">
                          <a:latin typeface="Arial Nova" panose="020B0504020202020204" pitchFamily="34" charset="0"/>
                        </a:rPr>
                        <a:t>and it shall be provided in a manner </a:t>
                      </a:r>
                      <a:r>
                        <a:rPr lang="en-US" sz="2000" b="1" dirty="0">
                          <a:latin typeface="Arial Nova" panose="020B0504020202020204" pitchFamily="34" charset="0"/>
                        </a:rPr>
                        <a:t>compatible with adjoining uses</a:t>
                      </a:r>
                      <a:r>
                        <a:rPr lang="en-US" sz="2000" dirty="0">
                          <a:latin typeface="Arial Nova" panose="020B0504020202020204" pitchFamily="34" charset="0"/>
                        </a:rPr>
                        <a:t>. </a:t>
                      </a:r>
                      <a:endParaRPr lang="en-US" sz="2000" b="0" dirty="0">
                        <a:latin typeface="Arial Nova" panose="020B05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295539394"/>
                  </a:ext>
                </a:extLst>
              </a:tr>
            </a:tbl>
          </a:graphicData>
        </a:graphic>
      </p:graphicFrame>
      <p:sp>
        <p:nvSpPr>
          <p:cNvPr id="13" name="Google Shape;8122;p344">
            <a:extLst>
              <a:ext uri="{FF2B5EF4-FFF2-40B4-BE49-F238E27FC236}">
                <a16:creationId xmlns:a16="http://schemas.microsoft.com/office/drawing/2014/main" id="{E299A35A-AC26-3274-1582-242E5A81BA54}"/>
              </a:ext>
            </a:extLst>
          </p:cNvPr>
          <p:cNvSpPr txBox="1">
            <a:spLocks/>
          </p:cNvSpPr>
          <p:nvPr/>
        </p:nvSpPr>
        <p:spPr>
          <a:xfrm>
            <a:off x="2382417" y="1807186"/>
            <a:ext cx="1922455" cy="644282"/>
          </a:xfrm>
          <a:prstGeom prst="rect">
            <a:avLst/>
          </a:prstGeom>
          <a:noFill/>
        </p:spPr>
        <p:txBody>
          <a:bodyPr spcFirstLastPara="1" wrap="square" lIns="0" tIns="121900" rIns="0" bIns="243833" anchor="b" anchorCtr="0">
            <a:noAutofit/>
          </a:bodyPr>
          <a:lstStyle>
            <a:lvl1pPr lvl="0" algn="l" defTabSz="914400" rtl="0" eaLnBrk="1" latinLnBrk="0" hangingPunct="1">
              <a:lnSpc>
                <a:spcPct val="90000"/>
              </a:lnSpc>
              <a:spcBef>
                <a:spcPts val="0"/>
              </a:spcBef>
              <a:spcAft>
                <a:spcPts val="0"/>
              </a:spcAft>
              <a:buSzPts val="3200"/>
              <a:buNone/>
              <a:defRPr sz="4267" kern="1200">
                <a:solidFill>
                  <a:schemeClr val="tx1"/>
                </a:solidFill>
                <a:latin typeface="+mj-lt"/>
                <a:ea typeface="+mj-ea"/>
                <a:cs typeface="+mj-cs"/>
              </a:defRPr>
            </a:lvl1pPr>
            <a:lvl2pPr lvl="1" rtl="0">
              <a:spcBef>
                <a:spcPts val="0"/>
              </a:spcBef>
              <a:spcAft>
                <a:spcPts val="0"/>
              </a:spcAft>
              <a:buSzPts val="3600"/>
              <a:buFont typeface="Open Sans ExtraBold"/>
              <a:buNone/>
              <a:defRPr sz="48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48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48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48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48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48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48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4800">
                <a:latin typeface="Open Sans ExtraBold"/>
                <a:ea typeface="Open Sans ExtraBold"/>
                <a:cs typeface="Open Sans ExtraBold"/>
                <a:sym typeface="Open Sans ExtraBold"/>
              </a:defRPr>
            </a:lvl9pPr>
          </a:lstStyle>
          <a:p>
            <a:r>
              <a:rPr lang="en-US" sz="1800" b="1" u="sng" dirty="0">
                <a:latin typeface="Arial Nova" panose="020B0504020202020204" pitchFamily="34" charset="0"/>
              </a:rPr>
              <a:t>General Policy</a:t>
            </a:r>
          </a:p>
        </p:txBody>
      </p:sp>
      <p:sp>
        <p:nvSpPr>
          <p:cNvPr id="14" name="Google Shape;8122;p344">
            <a:extLst>
              <a:ext uri="{FF2B5EF4-FFF2-40B4-BE49-F238E27FC236}">
                <a16:creationId xmlns:a16="http://schemas.microsoft.com/office/drawing/2014/main" id="{D314C2A5-73AA-43B4-8675-A727570B0D0D}"/>
              </a:ext>
            </a:extLst>
          </p:cNvPr>
          <p:cNvSpPr txBox="1">
            <a:spLocks/>
          </p:cNvSpPr>
          <p:nvPr/>
        </p:nvSpPr>
        <p:spPr>
          <a:xfrm>
            <a:off x="2382417" y="3853321"/>
            <a:ext cx="2807745" cy="644282"/>
          </a:xfrm>
          <a:prstGeom prst="rect">
            <a:avLst/>
          </a:prstGeom>
          <a:noFill/>
        </p:spPr>
        <p:txBody>
          <a:bodyPr spcFirstLastPara="1" wrap="square" lIns="0" tIns="121900" rIns="0" bIns="243833" anchor="b" anchorCtr="0">
            <a:noAutofit/>
          </a:bodyPr>
          <a:lstStyle>
            <a:lvl1pPr lvl="0" algn="l" defTabSz="914400" rtl="0" eaLnBrk="1" latinLnBrk="0" hangingPunct="1">
              <a:lnSpc>
                <a:spcPct val="90000"/>
              </a:lnSpc>
              <a:spcBef>
                <a:spcPts val="0"/>
              </a:spcBef>
              <a:spcAft>
                <a:spcPts val="0"/>
              </a:spcAft>
              <a:buSzPts val="3200"/>
              <a:buNone/>
              <a:defRPr sz="4267" kern="1200">
                <a:solidFill>
                  <a:schemeClr val="tx1"/>
                </a:solidFill>
                <a:latin typeface="+mj-lt"/>
                <a:ea typeface="+mj-ea"/>
                <a:cs typeface="+mj-cs"/>
              </a:defRPr>
            </a:lvl1pPr>
            <a:lvl2pPr lvl="1" rtl="0">
              <a:spcBef>
                <a:spcPts val="0"/>
              </a:spcBef>
              <a:spcAft>
                <a:spcPts val="0"/>
              </a:spcAft>
              <a:buSzPts val="3600"/>
              <a:buFont typeface="Open Sans ExtraBold"/>
              <a:buNone/>
              <a:defRPr sz="48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48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48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48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48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48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48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4800">
                <a:latin typeface="Open Sans ExtraBold"/>
                <a:ea typeface="Open Sans ExtraBold"/>
                <a:cs typeface="Open Sans ExtraBold"/>
                <a:sym typeface="Open Sans ExtraBold"/>
              </a:defRPr>
            </a:lvl9pPr>
          </a:lstStyle>
          <a:p>
            <a:r>
              <a:rPr lang="en-US" sz="1800" b="1" u="sng" dirty="0">
                <a:latin typeface="Arial Nova" panose="020B0504020202020204" pitchFamily="34" charset="0"/>
              </a:rPr>
              <a:t>Public Access Policies</a:t>
            </a:r>
          </a:p>
        </p:txBody>
      </p:sp>
    </p:spTree>
    <p:extLst>
      <p:ext uri="{BB962C8B-B14F-4D97-AF65-F5344CB8AC3E}">
        <p14:creationId xmlns:p14="http://schemas.microsoft.com/office/powerpoint/2010/main" val="12717421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8120">
          <a:extLst>
            <a:ext uri="{FF2B5EF4-FFF2-40B4-BE49-F238E27FC236}">
              <a16:creationId xmlns:a16="http://schemas.microsoft.com/office/drawing/2014/main" id="{A679EB97-1253-34D1-C146-E6EB7DEDD83C}"/>
            </a:ext>
          </a:extLst>
        </p:cNvPr>
        <p:cNvGrpSpPr/>
        <p:nvPr/>
      </p:nvGrpSpPr>
      <p:grpSpPr>
        <a:xfrm>
          <a:off x="0" y="0"/>
          <a:ext cx="0" cy="0"/>
          <a:chOff x="0" y="0"/>
          <a:chExt cx="0" cy="0"/>
        </a:xfrm>
      </p:grpSpPr>
      <p:sp>
        <p:nvSpPr>
          <p:cNvPr id="8122" name="Google Shape;8122;p344">
            <a:extLst>
              <a:ext uri="{FF2B5EF4-FFF2-40B4-BE49-F238E27FC236}">
                <a16:creationId xmlns:a16="http://schemas.microsoft.com/office/drawing/2014/main" id="{1FF2769A-92BE-FB0B-9901-3D60A1F854E5}"/>
              </a:ext>
            </a:extLst>
          </p:cNvPr>
          <p:cNvSpPr txBox="1">
            <a:spLocks noGrp="1"/>
          </p:cNvSpPr>
          <p:nvPr>
            <p:ph type="title"/>
          </p:nvPr>
        </p:nvSpPr>
        <p:spPr>
          <a:xfrm>
            <a:off x="1029212" y="581611"/>
            <a:ext cx="10387600" cy="1123274"/>
          </a:xfrm>
          <a:prstGeom prst="rect">
            <a:avLst/>
          </a:prstGeom>
        </p:spPr>
        <p:txBody>
          <a:bodyPr spcFirstLastPara="1" wrap="square" lIns="0" tIns="121900" rIns="0" bIns="243833" anchor="b" anchorCtr="0">
            <a:noAutofit/>
          </a:bodyPr>
          <a:lstStyle/>
          <a:p>
            <a:r>
              <a:rPr lang="en" sz="2400" b="1" dirty="0">
                <a:latin typeface="Arial Nova" panose="020B0504020202020204" pitchFamily="34" charset="0"/>
              </a:rPr>
              <a:t>State Coastal Policies – Recreation Policies</a:t>
            </a:r>
            <a:endParaRPr sz="2400" b="1" dirty="0">
              <a:latin typeface="Arial Nova" panose="020B0504020202020204" pitchFamily="34" charset="0"/>
            </a:endParaRPr>
          </a:p>
        </p:txBody>
      </p:sp>
      <p:grpSp>
        <p:nvGrpSpPr>
          <p:cNvPr id="2" name="Group 1">
            <a:extLst>
              <a:ext uri="{FF2B5EF4-FFF2-40B4-BE49-F238E27FC236}">
                <a16:creationId xmlns:a16="http://schemas.microsoft.com/office/drawing/2014/main" id="{8A237AB7-985F-0F22-ABB1-963C881A8156}"/>
              </a:ext>
            </a:extLst>
          </p:cNvPr>
          <p:cNvGrpSpPr/>
          <p:nvPr/>
        </p:nvGrpSpPr>
        <p:grpSpPr>
          <a:xfrm>
            <a:off x="1029212" y="1660790"/>
            <a:ext cx="4394719" cy="102358"/>
            <a:chOff x="-7106" y="253934"/>
            <a:chExt cx="12199108" cy="396131"/>
          </a:xfrm>
        </p:grpSpPr>
        <p:sp>
          <p:nvSpPr>
            <p:cNvPr id="3" name="Rectangle 2">
              <a:extLst>
                <a:ext uri="{FF2B5EF4-FFF2-40B4-BE49-F238E27FC236}">
                  <a16:creationId xmlns:a16="http://schemas.microsoft.com/office/drawing/2014/main" id="{7BF89896-6187-8CAE-C7B1-1DABEB9CF279}"/>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AF324DD-7A0E-8D61-7F22-4C8BFDC5AB16}"/>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BC08400-2386-B8AF-4F1C-5DBEB7C63D90}"/>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Box 3">
            <a:extLst>
              <a:ext uri="{FF2B5EF4-FFF2-40B4-BE49-F238E27FC236}">
                <a16:creationId xmlns:a16="http://schemas.microsoft.com/office/drawing/2014/main" id="{F6813174-B6A9-5581-7A30-C0C208D5CB7D}"/>
              </a:ext>
            </a:extLst>
          </p:cNvPr>
          <p:cNvSpPr txBox="1"/>
          <p:nvPr/>
        </p:nvSpPr>
        <p:spPr>
          <a:xfrm>
            <a:off x="902000" y="73230"/>
            <a:ext cx="11475745" cy="707886"/>
          </a:xfrm>
          <a:prstGeom prst="rect">
            <a:avLst/>
          </a:prstGeom>
          <a:noFill/>
        </p:spPr>
        <p:txBody>
          <a:bodyPr wrap="square" rtlCol="0">
            <a:spAutoFit/>
          </a:bodyPr>
          <a:lstStyle/>
          <a:p>
            <a:r>
              <a:rPr lang="en-US" sz="4000" b="1" dirty="0">
                <a:latin typeface="Arial Nova" panose="020B0504020202020204" pitchFamily="34" charset="0"/>
                <a:ea typeface="Verdana" panose="020B0604030504040204" pitchFamily="34" charset="0"/>
              </a:rPr>
              <a:t>Coastal Management Policies</a:t>
            </a:r>
          </a:p>
        </p:txBody>
      </p:sp>
      <p:grpSp>
        <p:nvGrpSpPr>
          <p:cNvPr id="7" name="Group 6">
            <a:extLst>
              <a:ext uri="{FF2B5EF4-FFF2-40B4-BE49-F238E27FC236}">
                <a16:creationId xmlns:a16="http://schemas.microsoft.com/office/drawing/2014/main" id="{C386BBD5-4191-F066-126D-805C5ACD2A38}"/>
              </a:ext>
            </a:extLst>
          </p:cNvPr>
          <p:cNvGrpSpPr/>
          <p:nvPr/>
        </p:nvGrpSpPr>
        <p:grpSpPr>
          <a:xfrm>
            <a:off x="1029212" y="847633"/>
            <a:ext cx="4394719" cy="102358"/>
            <a:chOff x="-7106" y="253934"/>
            <a:chExt cx="12199108" cy="396131"/>
          </a:xfrm>
        </p:grpSpPr>
        <p:sp>
          <p:nvSpPr>
            <p:cNvPr id="10" name="Rectangle 9">
              <a:extLst>
                <a:ext uri="{FF2B5EF4-FFF2-40B4-BE49-F238E27FC236}">
                  <a16:creationId xmlns:a16="http://schemas.microsoft.com/office/drawing/2014/main" id="{604D59CF-C031-29C6-430D-464589AAF3A6}"/>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B494296-B1E1-C353-AB01-4CE2FF5B9A04}"/>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F80C40F-3807-852D-2F4C-BE9BBF153642}"/>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descr="A orange and black rectangle&#10;&#10;Description automatically generated">
            <a:extLst>
              <a:ext uri="{FF2B5EF4-FFF2-40B4-BE49-F238E27FC236}">
                <a16:creationId xmlns:a16="http://schemas.microsoft.com/office/drawing/2014/main" id="{8D2B47A7-82F1-B48E-15AE-1A6C1489A0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6776" y="5839549"/>
            <a:ext cx="878492" cy="878492"/>
          </a:xfrm>
          <a:prstGeom prst="rect">
            <a:avLst/>
          </a:prstGeom>
        </p:spPr>
      </p:pic>
      <p:graphicFrame>
        <p:nvGraphicFramePr>
          <p:cNvPr id="6" name="Table 5">
            <a:extLst>
              <a:ext uri="{FF2B5EF4-FFF2-40B4-BE49-F238E27FC236}">
                <a16:creationId xmlns:a16="http://schemas.microsoft.com/office/drawing/2014/main" id="{F6689FAF-4A61-1B73-6550-3ECD2171DBC9}"/>
              </a:ext>
            </a:extLst>
          </p:cNvPr>
          <p:cNvGraphicFramePr>
            <a:graphicFrameLocks noGrp="1"/>
          </p:cNvGraphicFramePr>
          <p:nvPr>
            <p:extLst>
              <p:ext uri="{D42A27DB-BD31-4B8C-83A1-F6EECF244321}">
                <p14:modId xmlns:p14="http://schemas.microsoft.com/office/powerpoint/2010/main" val="2590946907"/>
              </p:ext>
            </p:extLst>
          </p:nvPr>
        </p:nvGraphicFramePr>
        <p:xfrm>
          <a:off x="410966" y="2298955"/>
          <a:ext cx="11005846" cy="2743200"/>
        </p:xfrm>
        <a:graphic>
          <a:graphicData uri="http://schemas.openxmlformats.org/drawingml/2006/table">
            <a:tbl>
              <a:tblPr firstRow="1" bandRow="1">
                <a:tableStyleId>{2D5ABB26-0587-4C30-8999-92F81FD0307C}</a:tableStyleId>
              </a:tblPr>
              <a:tblGrid>
                <a:gridCol w="1890722">
                  <a:extLst>
                    <a:ext uri="{9D8B030D-6E8A-4147-A177-3AD203B41FA5}">
                      <a16:colId xmlns:a16="http://schemas.microsoft.com/office/drawing/2014/main" val="729370956"/>
                    </a:ext>
                  </a:extLst>
                </a:gridCol>
                <a:gridCol w="9115124">
                  <a:extLst>
                    <a:ext uri="{9D8B030D-6E8A-4147-A177-3AD203B41FA5}">
                      <a16:colId xmlns:a16="http://schemas.microsoft.com/office/drawing/2014/main" val="2195261402"/>
                    </a:ext>
                  </a:extLst>
                </a:gridCol>
              </a:tblGrid>
              <a:tr h="413028">
                <a:tc>
                  <a:txBody>
                    <a:bodyPr/>
                    <a:lstStyle/>
                    <a:p>
                      <a:r>
                        <a:rPr lang="en-US" sz="2400" b="1" dirty="0">
                          <a:latin typeface="Arial Nova" panose="020B0504020202020204" pitchFamily="34" charset="0"/>
                        </a:rPr>
                        <a:t>Policy 21</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400" b="1" dirty="0">
                          <a:latin typeface="Arial Nova" panose="020B0504020202020204" pitchFamily="34" charset="0"/>
                        </a:rPr>
                        <a:t>Water dependent </a:t>
                      </a:r>
                      <a:r>
                        <a:rPr lang="en-US" sz="2400" dirty="0">
                          <a:latin typeface="Arial Nova" panose="020B0504020202020204" pitchFamily="34" charset="0"/>
                        </a:rPr>
                        <a:t>and </a:t>
                      </a:r>
                      <a:r>
                        <a:rPr lang="en-US" sz="2400" b="1" dirty="0">
                          <a:latin typeface="Arial Nova" panose="020B0504020202020204" pitchFamily="34" charset="0"/>
                        </a:rPr>
                        <a:t>water enhanced recreation </a:t>
                      </a:r>
                      <a:r>
                        <a:rPr lang="en-US" sz="2400" dirty="0">
                          <a:latin typeface="Arial Nova" panose="020B0504020202020204" pitchFamily="34" charset="0"/>
                        </a:rPr>
                        <a:t>will be encouraged and facilitated and will be </a:t>
                      </a:r>
                      <a:r>
                        <a:rPr lang="en-US" sz="2400" b="1" dirty="0">
                          <a:latin typeface="Arial Nova" panose="020B0504020202020204" pitchFamily="34" charset="0"/>
                        </a:rPr>
                        <a:t>given priority over non-water-related uses along the coast</a:t>
                      </a:r>
                      <a:r>
                        <a:rPr lang="en-US" sz="2400" dirty="0">
                          <a:latin typeface="Arial Nova" panose="020B0504020202020204" pitchFamily="34" charset="0"/>
                        </a:rPr>
                        <a:t>. </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7797739"/>
                  </a:ext>
                </a:extLst>
              </a:tr>
              <a:tr h="413028">
                <a:tc>
                  <a:txBody>
                    <a:bodyPr/>
                    <a:lstStyle/>
                    <a:p>
                      <a:r>
                        <a:rPr lang="en-US" sz="2400" b="1" dirty="0">
                          <a:latin typeface="Arial Nova" panose="020B0504020202020204" pitchFamily="34" charset="0"/>
                        </a:rPr>
                        <a:t>Policy 22</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r>
                        <a:rPr lang="en-US" sz="2400" b="1" dirty="0">
                          <a:latin typeface="Arial Nova" panose="020B0504020202020204" pitchFamily="34" charset="0"/>
                        </a:rPr>
                        <a:t>Development </a:t>
                      </a:r>
                      <a:r>
                        <a:rPr lang="en-US" sz="2400" b="0" dirty="0">
                          <a:latin typeface="Arial Nova" panose="020B0504020202020204" pitchFamily="34" charset="0"/>
                        </a:rPr>
                        <a:t>when</a:t>
                      </a:r>
                      <a:r>
                        <a:rPr lang="en-US" sz="2400" b="1" dirty="0">
                          <a:latin typeface="Arial Nova" panose="020B0504020202020204" pitchFamily="34" charset="0"/>
                        </a:rPr>
                        <a:t> located adjacent to the shore </a:t>
                      </a:r>
                      <a:r>
                        <a:rPr lang="en-US" sz="2400" dirty="0">
                          <a:latin typeface="Arial Nova" panose="020B0504020202020204" pitchFamily="34" charset="0"/>
                        </a:rPr>
                        <a:t>will provide for </a:t>
                      </a:r>
                      <a:r>
                        <a:rPr lang="en-US" sz="2400" b="1" dirty="0">
                          <a:latin typeface="Arial Nova" panose="020B0504020202020204" pitchFamily="34" charset="0"/>
                        </a:rPr>
                        <a:t>water-related recreation</a:t>
                      </a:r>
                      <a:r>
                        <a:rPr lang="en-US" sz="2400" dirty="0">
                          <a:latin typeface="Arial Nova" panose="020B0504020202020204" pitchFamily="34" charset="0"/>
                        </a:rPr>
                        <a:t> whenever such use is compatible with reasonably anticipated demand for such activities and is compatible with the primary purpose of the development.</a:t>
                      </a:r>
                      <a:endParaRPr lang="en-US" sz="2400" b="0" dirty="0">
                        <a:latin typeface="Arial Nova" panose="020B05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295539394"/>
                  </a:ext>
                </a:extLst>
              </a:tr>
            </a:tbl>
          </a:graphicData>
        </a:graphic>
      </p:graphicFrame>
    </p:spTree>
    <p:extLst>
      <p:ext uri="{BB962C8B-B14F-4D97-AF65-F5344CB8AC3E}">
        <p14:creationId xmlns:p14="http://schemas.microsoft.com/office/powerpoint/2010/main" val="41559230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8120">
          <a:extLst>
            <a:ext uri="{FF2B5EF4-FFF2-40B4-BE49-F238E27FC236}">
              <a16:creationId xmlns:a16="http://schemas.microsoft.com/office/drawing/2014/main" id="{D3DFB6B9-1448-91FB-A07B-65144BE62DB4}"/>
            </a:ext>
          </a:extLst>
        </p:cNvPr>
        <p:cNvGrpSpPr/>
        <p:nvPr/>
      </p:nvGrpSpPr>
      <p:grpSpPr>
        <a:xfrm>
          <a:off x="0" y="0"/>
          <a:ext cx="0" cy="0"/>
          <a:chOff x="0" y="0"/>
          <a:chExt cx="0" cy="0"/>
        </a:xfrm>
      </p:grpSpPr>
      <p:sp>
        <p:nvSpPr>
          <p:cNvPr id="8122" name="Google Shape;8122;p344">
            <a:extLst>
              <a:ext uri="{FF2B5EF4-FFF2-40B4-BE49-F238E27FC236}">
                <a16:creationId xmlns:a16="http://schemas.microsoft.com/office/drawing/2014/main" id="{A1F4ECF4-D494-1D42-6181-C46E02434FE2}"/>
              </a:ext>
            </a:extLst>
          </p:cNvPr>
          <p:cNvSpPr txBox="1">
            <a:spLocks noGrp="1"/>
          </p:cNvSpPr>
          <p:nvPr>
            <p:ph type="title"/>
          </p:nvPr>
        </p:nvSpPr>
        <p:spPr>
          <a:xfrm>
            <a:off x="1029212" y="779375"/>
            <a:ext cx="10387600" cy="1123274"/>
          </a:xfrm>
          <a:prstGeom prst="rect">
            <a:avLst/>
          </a:prstGeom>
        </p:spPr>
        <p:txBody>
          <a:bodyPr spcFirstLastPara="1" wrap="square" lIns="0" tIns="121900" rIns="0" bIns="243833" anchor="b" anchorCtr="0">
            <a:noAutofit/>
          </a:bodyPr>
          <a:lstStyle/>
          <a:p>
            <a:r>
              <a:rPr lang="en" sz="2400" b="1" dirty="0">
                <a:latin typeface="Arial Nova" panose="020B0504020202020204" pitchFamily="34" charset="0"/>
              </a:rPr>
              <a:t>State Coastal Policies – Historic and Scenic Resources Policies &amp; Agricultural Lands Policy</a:t>
            </a:r>
            <a:endParaRPr sz="2400" b="1" dirty="0">
              <a:latin typeface="Arial Nova" panose="020B0504020202020204" pitchFamily="34" charset="0"/>
            </a:endParaRPr>
          </a:p>
        </p:txBody>
      </p:sp>
      <p:grpSp>
        <p:nvGrpSpPr>
          <p:cNvPr id="2" name="Group 1">
            <a:extLst>
              <a:ext uri="{FF2B5EF4-FFF2-40B4-BE49-F238E27FC236}">
                <a16:creationId xmlns:a16="http://schemas.microsoft.com/office/drawing/2014/main" id="{760BF833-0080-73C7-0FC5-3A53E1885138}"/>
              </a:ext>
            </a:extLst>
          </p:cNvPr>
          <p:cNvGrpSpPr/>
          <p:nvPr/>
        </p:nvGrpSpPr>
        <p:grpSpPr>
          <a:xfrm>
            <a:off x="1029212" y="1660790"/>
            <a:ext cx="4394719" cy="102358"/>
            <a:chOff x="-7106" y="253934"/>
            <a:chExt cx="12199108" cy="396131"/>
          </a:xfrm>
        </p:grpSpPr>
        <p:sp>
          <p:nvSpPr>
            <p:cNvPr id="3" name="Rectangle 2">
              <a:extLst>
                <a:ext uri="{FF2B5EF4-FFF2-40B4-BE49-F238E27FC236}">
                  <a16:creationId xmlns:a16="http://schemas.microsoft.com/office/drawing/2014/main" id="{7B7ADB4E-0AEE-68C4-0DFB-740FC6DA6189}"/>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502F8B51-1BEA-78E3-B8F9-C50F63098BA0}"/>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EA2FB2B-3423-B18A-DB72-415759BBC6FC}"/>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Box 3">
            <a:extLst>
              <a:ext uri="{FF2B5EF4-FFF2-40B4-BE49-F238E27FC236}">
                <a16:creationId xmlns:a16="http://schemas.microsoft.com/office/drawing/2014/main" id="{34AD2681-C2A9-6C49-5FC6-4B5E41D23DB9}"/>
              </a:ext>
            </a:extLst>
          </p:cNvPr>
          <p:cNvSpPr txBox="1"/>
          <p:nvPr/>
        </p:nvSpPr>
        <p:spPr>
          <a:xfrm>
            <a:off x="902000" y="73230"/>
            <a:ext cx="11475745" cy="707886"/>
          </a:xfrm>
          <a:prstGeom prst="rect">
            <a:avLst/>
          </a:prstGeom>
          <a:noFill/>
        </p:spPr>
        <p:txBody>
          <a:bodyPr wrap="square" rtlCol="0">
            <a:spAutoFit/>
          </a:bodyPr>
          <a:lstStyle/>
          <a:p>
            <a:r>
              <a:rPr lang="en-US" sz="4000" b="1" dirty="0">
                <a:latin typeface="Arial Nova" panose="020B0504020202020204" pitchFamily="34" charset="0"/>
                <a:ea typeface="Verdana" panose="020B0604030504040204" pitchFamily="34" charset="0"/>
              </a:rPr>
              <a:t>Coastal Management Policies</a:t>
            </a:r>
          </a:p>
        </p:txBody>
      </p:sp>
      <p:grpSp>
        <p:nvGrpSpPr>
          <p:cNvPr id="7" name="Group 6">
            <a:extLst>
              <a:ext uri="{FF2B5EF4-FFF2-40B4-BE49-F238E27FC236}">
                <a16:creationId xmlns:a16="http://schemas.microsoft.com/office/drawing/2014/main" id="{A84AB55A-BCDA-720F-0681-A64182F7AA1A}"/>
              </a:ext>
            </a:extLst>
          </p:cNvPr>
          <p:cNvGrpSpPr/>
          <p:nvPr/>
        </p:nvGrpSpPr>
        <p:grpSpPr>
          <a:xfrm>
            <a:off x="1029212" y="847633"/>
            <a:ext cx="4394719" cy="102358"/>
            <a:chOff x="-7106" y="253934"/>
            <a:chExt cx="12199108" cy="396131"/>
          </a:xfrm>
        </p:grpSpPr>
        <p:sp>
          <p:nvSpPr>
            <p:cNvPr id="10" name="Rectangle 9">
              <a:extLst>
                <a:ext uri="{FF2B5EF4-FFF2-40B4-BE49-F238E27FC236}">
                  <a16:creationId xmlns:a16="http://schemas.microsoft.com/office/drawing/2014/main" id="{005F0B7F-D1D4-3340-8BC5-81AB8D779236}"/>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C4A768D-6EF1-F42D-6128-07287BBEB21B}"/>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175D9F9-AC17-BB09-0A54-AC9DF7DAB914}"/>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descr="A orange and black rectangle&#10;&#10;Description automatically generated">
            <a:extLst>
              <a:ext uri="{FF2B5EF4-FFF2-40B4-BE49-F238E27FC236}">
                <a16:creationId xmlns:a16="http://schemas.microsoft.com/office/drawing/2014/main" id="{6B2C46CF-C789-F1E8-3293-3CA257D3D7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6776" y="5839549"/>
            <a:ext cx="878492" cy="878492"/>
          </a:xfrm>
          <a:prstGeom prst="rect">
            <a:avLst/>
          </a:prstGeom>
        </p:spPr>
      </p:pic>
      <p:graphicFrame>
        <p:nvGraphicFramePr>
          <p:cNvPr id="19" name="Table 18">
            <a:extLst>
              <a:ext uri="{FF2B5EF4-FFF2-40B4-BE49-F238E27FC236}">
                <a16:creationId xmlns:a16="http://schemas.microsoft.com/office/drawing/2014/main" id="{E1220576-095D-7139-7C93-57C4E79CEB08}"/>
              </a:ext>
            </a:extLst>
          </p:cNvPr>
          <p:cNvGraphicFramePr>
            <a:graphicFrameLocks noGrp="1"/>
          </p:cNvGraphicFramePr>
          <p:nvPr>
            <p:extLst>
              <p:ext uri="{D42A27DB-BD31-4B8C-83A1-F6EECF244321}">
                <p14:modId xmlns:p14="http://schemas.microsoft.com/office/powerpoint/2010/main" val="858410478"/>
              </p:ext>
            </p:extLst>
          </p:nvPr>
        </p:nvGraphicFramePr>
        <p:xfrm>
          <a:off x="410966" y="2415684"/>
          <a:ext cx="11005846" cy="2424708"/>
        </p:xfrm>
        <a:graphic>
          <a:graphicData uri="http://schemas.openxmlformats.org/drawingml/2006/table">
            <a:tbl>
              <a:tblPr firstRow="1" bandRow="1">
                <a:tableStyleId>{2D5ABB26-0587-4C30-8999-92F81FD0307C}</a:tableStyleId>
              </a:tblPr>
              <a:tblGrid>
                <a:gridCol w="1890722">
                  <a:extLst>
                    <a:ext uri="{9D8B030D-6E8A-4147-A177-3AD203B41FA5}">
                      <a16:colId xmlns:a16="http://schemas.microsoft.com/office/drawing/2014/main" val="729370956"/>
                    </a:ext>
                  </a:extLst>
                </a:gridCol>
                <a:gridCol w="9115124">
                  <a:extLst>
                    <a:ext uri="{9D8B030D-6E8A-4147-A177-3AD203B41FA5}">
                      <a16:colId xmlns:a16="http://schemas.microsoft.com/office/drawing/2014/main" val="2195261402"/>
                    </a:ext>
                  </a:extLst>
                </a:gridCol>
              </a:tblGrid>
              <a:tr h="413028">
                <a:tc>
                  <a:txBody>
                    <a:bodyPr/>
                    <a:lstStyle/>
                    <a:p>
                      <a:r>
                        <a:rPr lang="en-US" sz="2000" b="1" dirty="0">
                          <a:latin typeface="Arial Nova" panose="020B0504020202020204" pitchFamily="34" charset="0"/>
                        </a:rPr>
                        <a:t>Policy 23</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b="1" dirty="0">
                          <a:latin typeface="Arial Nova" panose="020B0504020202020204" pitchFamily="34" charset="0"/>
                        </a:rPr>
                        <a:t>Protect, enhance and restore structures, districts, areas </a:t>
                      </a:r>
                      <a:r>
                        <a:rPr lang="en-US" sz="2000" dirty="0">
                          <a:latin typeface="Arial Nova" panose="020B0504020202020204" pitchFamily="34" charset="0"/>
                        </a:rPr>
                        <a:t>or </a:t>
                      </a:r>
                      <a:r>
                        <a:rPr lang="en-US" sz="2000" b="1" dirty="0">
                          <a:latin typeface="Arial Nova" panose="020B0504020202020204" pitchFamily="34" charset="0"/>
                        </a:rPr>
                        <a:t>sites that are of significance</a:t>
                      </a:r>
                      <a:r>
                        <a:rPr lang="en-US" sz="2000" dirty="0">
                          <a:latin typeface="Arial Nova" panose="020B0504020202020204" pitchFamily="34" charset="0"/>
                        </a:rPr>
                        <a:t> in the history, architecture, archaeology or culture of the State, its communities, or the Nation.</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7797739"/>
                  </a:ext>
                </a:extLst>
              </a:tr>
              <a:tr h="413028">
                <a:tc>
                  <a:txBody>
                    <a:bodyPr/>
                    <a:lstStyle/>
                    <a:p>
                      <a:r>
                        <a:rPr lang="en-US" sz="2000" b="1" dirty="0">
                          <a:latin typeface="Arial Nova" panose="020B0504020202020204" pitchFamily="34" charset="0"/>
                        </a:rPr>
                        <a:t>Policy 24</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b="1" dirty="0">
                          <a:latin typeface="Arial Nova" panose="020B0504020202020204" pitchFamily="34" charset="0"/>
                        </a:rPr>
                        <a:t>Prevent impairment of scenic resources </a:t>
                      </a:r>
                      <a:r>
                        <a:rPr lang="en-US" sz="2000" dirty="0">
                          <a:latin typeface="Arial Nova" panose="020B0504020202020204" pitchFamily="34" charset="0"/>
                        </a:rPr>
                        <a:t>of statewide significance.</a:t>
                      </a:r>
                      <a:endParaRPr lang="en-US" sz="2000" b="0" dirty="0">
                        <a:latin typeface="Arial Nova" panose="020B05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5539394"/>
                  </a:ext>
                </a:extLst>
              </a:tr>
              <a:tr h="370840">
                <a:tc>
                  <a:txBody>
                    <a:bodyPr/>
                    <a:lstStyle/>
                    <a:p>
                      <a:r>
                        <a:rPr lang="en-US" sz="2000" b="1" dirty="0">
                          <a:latin typeface="Arial Nova" panose="020B0504020202020204" pitchFamily="34" charset="0"/>
                        </a:rPr>
                        <a:t>Policy 25</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r>
                        <a:rPr lang="en-US" sz="2000" b="1" dirty="0">
                          <a:latin typeface="Arial Nova" panose="020B0504020202020204" pitchFamily="34" charset="0"/>
                        </a:rPr>
                        <a:t>Protect, restore </a:t>
                      </a:r>
                      <a:r>
                        <a:rPr lang="en-US" sz="2000" b="0" dirty="0">
                          <a:latin typeface="Arial Nova" panose="020B0504020202020204" pitchFamily="34" charset="0"/>
                        </a:rPr>
                        <a:t>or</a:t>
                      </a:r>
                      <a:r>
                        <a:rPr lang="en-US" sz="2000" b="1" dirty="0">
                          <a:latin typeface="Arial Nova" panose="020B0504020202020204" pitchFamily="34" charset="0"/>
                        </a:rPr>
                        <a:t> enhance natural </a:t>
                      </a:r>
                      <a:r>
                        <a:rPr lang="en-US" sz="2000" dirty="0">
                          <a:latin typeface="Arial Nova" panose="020B0504020202020204" pitchFamily="34" charset="0"/>
                        </a:rPr>
                        <a:t>and </a:t>
                      </a:r>
                      <a:r>
                        <a:rPr lang="en-US" sz="2000" b="1" dirty="0">
                          <a:latin typeface="Arial Nova" panose="020B0504020202020204" pitchFamily="34" charset="0"/>
                        </a:rPr>
                        <a:t>man-made resources </a:t>
                      </a:r>
                      <a:r>
                        <a:rPr lang="en-US" sz="2000" dirty="0">
                          <a:latin typeface="Arial Nova" panose="020B0504020202020204" pitchFamily="34" charset="0"/>
                        </a:rPr>
                        <a:t>which are not identified as being of statewide significance, but which </a:t>
                      </a:r>
                      <a:r>
                        <a:rPr lang="en-US" sz="2000" b="1" dirty="0">
                          <a:latin typeface="Arial Nova" panose="020B0504020202020204" pitchFamily="34" charset="0"/>
                        </a:rPr>
                        <a:t>contribute to the overall scenic quality of the coastal area</a:t>
                      </a:r>
                      <a:r>
                        <a:rPr lang="en-US" sz="2000" dirty="0">
                          <a:latin typeface="Arial Nova" panose="020B05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233030742"/>
                  </a:ext>
                </a:extLst>
              </a:tr>
            </a:tbl>
          </a:graphicData>
        </a:graphic>
      </p:graphicFrame>
      <p:sp>
        <p:nvSpPr>
          <p:cNvPr id="6" name="Google Shape;8122;p344">
            <a:extLst>
              <a:ext uri="{FF2B5EF4-FFF2-40B4-BE49-F238E27FC236}">
                <a16:creationId xmlns:a16="http://schemas.microsoft.com/office/drawing/2014/main" id="{42A3C642-1F02-652D-D429-D88ED9962318}"/>
              </a:ext>
            </a:extLst>
          </p:cNvPr>
          <p:cNvSpPr txBox="1">
            <a:spLocks/>
          </p:cNvSpPr>
          <p:nvPr/>
        </p:nvSpPr>
        <p:spPr>
          <a:xfrm>
            <a:off x="2382417" y="1807186"/>
            <a:ext cx="4655381" cy="644282"/>
          </a:xfrm>
          <a:prstGeom prst="rect">
            <a:avLst/>
          </a:prstGeom>
          <a:noFill/>
        </p:spPr>
        <p:txBody>
          <a:bodyPr spcFirstLastPara="1" wrap="square" lIns="0" tIns="121900" rIns="0" bIns="243833" anchor="b" anchorCtr="0">
            <a:noAutofit/>
          </a:bodyPr>
          <a:lstStyle>
            <a:lvl1pPr lvl="0" algn="l" defTabSz="914400" rtl="0" eaLnBrk="1" latinLnBrk="0" hangingPunct="1">
              <a:lnSpc>
                <a:spcPct val="90000"/>
              </a:lnSpc>
              <a:spcBef>
                <a:spcPts val="0"/>
              </a:spcBef>
              <a:spcAft>
                <a:spcPts val="0"/>
              </a:spcAft>
              <a:buSzPts val="3200"/>
              <a:buNone/>
              <a:defRPr sz="4267" kern="1200">
                <a:solidFill>
                  <a:schemeClr val="tx1"/>
                </a:solidFill>
                <a:latin typeface="+mj-lt"/>
                <a:ea typeface="+mj-ea"/>
                <a:cs typeface="+mj-cs"/>
              </a:defRPr>
            </a:lvl1pPr>
            <a:lvl2pPr lvl="1" rtl="0">
              <a:spcBef>
                <a:spcPts val="0"/>
              </a:spcBef>
              <a:spcAft>
                <a:spcPts val="0"/>
              </a:spcAft>
              <a:buSzPts val="3600"/>
              <a:buFont typeface="Open Sans ExtraBold"/>
              <a:buNone/>
              <a:defRPr sz="48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48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48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48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48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48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48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4800">
                <a:latin typeface="Open Sans ExtraBold"/>
                <a:ea typeface="Open Sans ExtraBold"/>
                <a:cs typeface="Open Sans ExtraBold"/>
                <a:sym typeface="Open Sans ExtraBold"/>
              </a:defRPr>
            </a:lvl9pPr>
          </a:lstStyle>
          <a:p>
            <a:r>
              <a:rPr lang="en-US" sz="1800" b="1" u="sng" dirty="0">
                <a:latin typeface="Arial Nova" panose="020B0504020202020204" pitchFamily="34" charset="0"/>
              </a:rPr>
              <a:t>Historic and Scenic Resources Policies</a:t>
            </a:r>
          </a:p>
        </p:txBody>
      </p:sp>
      <p:graphicFrame>
        <p:nvGraphicFramePr>
          <p:cNvPr id="13" name="Table 12">
            <a:extLst>
              <a:ext uri="{FF2B5EF4-FFF2-40B4-BE49-F238E27FC236}">
                <a16:creationId xmlns:a16="http://schemas.microsoft.com/office/drawing/2014/main" id="{0939ED9C-787F-8C03-5702-0B7D041B3769}"/>
              </a:ext>
            </a:extLst>
          </p:cNvPr>
          <p:cNvGraphicFramePr>
            <a:graphicFrameLocks noGrp="1"/>
          </p:cNvGraphicFramePr>
          <p:nvPr>
            <p:extLst>
              <p:ext uri="{D42A27DB-BD31-4B8C-83A1-F6EECF244321}">
                <p14:modId xmlns:p14="http://schemas.microsoft.com/office/powerpoint/2010/main" val="3597055068"/>
              </p:ext>
            </p:extLst>
          </p:nvPr>
        </p:nvGraphicFramePr>
        <p:xfrm>
          <a:off x="410966" y="5493205"/>
          <a:ext cx="11005846" cy="413028"/>
        </p:xfrm>
        <a:graphic>
          <a:graphicData uri="http://schemas.openxmlformats.org/drawingml/2006/table">
            <a:tbl>
              <a:tblPr firstRow="1" bandRow="1">
                <a:tableStyleId>{2D5ABB26-0587-4C30-8999-92F81FD0307C}</a:tableStyleId>
              </a:tblPr>
              <a:tblGrid>
                <a:gridCol w="1890722">
                  <a:extLst>
                    <a:ext uri="{9D8B030D-6E8A-4147-A177-3AD203B41FA5}">
                      <a16:colId xmlns:a16="http://schemas.microsoft.com/office/drawing/2014/main" val="729370956"/>
                    </a:ext>
                  </a:extLst>
                </a:gridCol>
                <a:gridCol w="9115124">
                  <a:extLst>
                    <a:ext uri="{9D8B030D-6E8A-4147-A177-3AD203B41FA5}">
                      <a16:colId xmlns:a16="http://schemas.microsoft.com/office/drawing/2014/main" val="2195261402"/>
                    </a:ext>
                  </a:extLst>
                </a:gridCol>
              </a:tblGrid>
              <a:tr h="413028">
                <a:tc>
                  <a:txBody>
                    <a:bodyPr/>
                    <a:lstStyle/>
                    <a:p>
                      <a:r>
                        <a:rPr lang="en-US" sz="2000" b="1" dirty="0">
                          <a:latin typeface="Arial Nova" panose="020B0504020202020204" pitchFamily="34" charset="0"/>
                        </a:rPr>
                        <a:t>Policy 26</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r>
                        <a:rPr lang="en-US" sz="2000" b="1" dirty="0">
                          <a:latin typeface="Arial Nova" panose="020B0504020202020204" pitchFamily="34" charset="0"/>
                        </a:rPr>
                        <a:t>Conserve</a:t>
                      </a:r>
                      <a:r>
                        <a:rPr lang="en-US" sz="2000" dirty="0">
                          <a:latin typeface="Arial Nova" panose="020B0504020202020204" pitchFamily="34" charset="0"/>
                        </a:rPr>
                        <a:t> and </a:t>
                      </a:r>
                      <a:r>
                        <a:rPr lang="en-US" sz="2000" b="1" dirty="0">
                          <a:latin typeface="Arial Nova" panose="020B0504020202020204" pitchFamily="34" charset="0"/>
                        </a:rPr>
                        <a:t>protect</a:t>
                      </a:r>
                      <a:r>
                        <a:rPr lang="en-US" sz="2000" dirty="0">
                          <a:latin typeface="Arial Nova" panose="020B0504020202020204" pitchFamily="34" charset="0"/>
                        </a:rPr>
                        <a:t> </a:t>
                      </a:r>
                      <a:r>
                        <a:rPr lang="en-US" sz="2000" b="1" dirty="0">
                          <a:latin typeface="Arial Nova" panose="020B0504020202020204" pitchFamily="34" charset="0"/>
                        </a:rPr>
                        <a:t>agricultural lands </a:t>
                      </a:r>
                      <a:r>
                        <a:rPr lang="en-US" sz="2000" dirty="0">
                          <a:latin typeface="Arial Nova" panose="020B0504020202020204" pitchFamily="34" charset="0"/>
                        </a:rPr>
                        <a:t>in the State’s coastal area</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897797739"/>
                  </a:ext>
                </a:extLst>
              </a:tr>
            </a:tbl>
          </a:graphicData>
        </a:graphic>
      </p:graphicFrame>
      <p:sp>
        <p:nvSpPr>
          <p:cNvPr id="14" name="Google Shape;8122;p344">
            <a:extLst>
              <a:ext uri="{FF2B5EF4-FFF2-40B4-BE49-F238E27FC236}">
                <a16:creationId xmlns:a16="http://schemas.microsoft.com/office/drawing/2014/main" id="{5F932475-9C40-D4E0-3992-58E13B0F2E70}"/>
              </a:ext>
            </a:extLst>
          </p:cNvPr>
          <p:cNvSpPr txBox="1">
            <a:spLocks/>
          </p:cNvSpPr>
          <p:nvPr/>
        </p:nvSpPr>
        <p:spPr>
          <a:xfrm>
            <a:off x="2382417" y="4924155"/>
            <a:ext cx="4655381" cy="644282"/>
          </a:xfrm>
          <a:prstGeom prst="rect">
            <a:avLst/>
          </a:prstGeom>
          <a:noFill/>
        </p:spPr>
        <p:txBody>
          <a:bodyPr spcFirstLastPara="1" wrap="square" lIns="0" tIns="121900" rIns="0" bIns="243833" anchor="b" anchorCtr="0">
            <a:noAutofit/>
          </a:bodyPr>
          <a:lstStyle>
            <a:lvl1pPr lvl="0" algn="l" defTabSz="914400" rtl="0" eaLnBrk="1" latinLnBrk="0" hangingPunct="1">
              <a:lnSpc>
                <a:spcPct val="90000"/>
              </a:lnSpc>
              <a:spcBef>
                <a:spcPts val="0"/>
              </a:spcBef>
              <a:spcAft>
                <a:spcPts val="0"/>
              </a:spcAft>
              <a:buSzPts val="3200"/>
              <a:buNone/>
              <a:defRPr sz="4267" kern="1200">
                <a:solidFill>
                  <a:schemeClr val="tx1"/>
                </a:solidFill>
                <a:latin typeface="+mj-lt"/>
                <a:ea typeface="+mj-ea"/>
                <a:cs typeface="+mj-cs"/>
              </a:defRPr>
            </a:lvl1pPr>
            <a:lvl2pPr lvl="1" rtl="0">
              <a:spcBef>
                <a:spcPts val="0"/>
              </a:spcBef>
              <a:spcAft>
                <a:spcPts val="0"/>
              </a:spcAft>
              <a:buSzPts val="3600"/>
              <a:buFont typeface="Open Sans ExtraBold"/>
              <a:buNone/>
              <a:defRPr sz="48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48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48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48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48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48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48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4800">
                <a:latin typeface="Open Sans ExtraBold"/>
                <a:ea typeface="Open Sans ExtraBold"/>
                <a:cs typeface="Open Sans ExtraBold"/>
                <a:sym typeface="Open Sans ExtraBold"/>
              </a:defRPr>
            </a:lvl9pPr>
          </a:lstStyle>
          <a:p>
            <a:r>
              <a:rPr lang="en-US" sz="1800" b="1" u="sng" dirty="0">
                <a:latin typeface="Arial Nova" panose="020B0504020202020204" pitchFamily="34" charset="0"/>
              </a:rPr>
              <a:t>Agricultural Lands Policy</a:t>
            </a:r>
          </a:p>
        </p:txBody>
      </p:sp>
    </p:spTree>
    <p:extLst>
      <p:ext uri="{BB962C8B-B14F-4D97-AF65-F5344CB8AC3E}">
        <p14:creationId xmlns:p14="http://schemas.microsoft.com/office/powerpoint/2010/main" val="34623769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8120">
          <a:extLst>
            <a:ext uri="{FF2B5EF4-FFF2-40B4-BE49-F238E27FC236}">
              <a16:creationId xmlns:a16="http://schemas.microsoft.com/office/drawing/2014/main" id="{907720B1-AD81-9030-DBC4-D074555733A8}"/>
            </a:ext>
          </a:extLst>
        </p:cNvPr>
        <p:cNvGrpSpPr/>
        <p:nvPr/>
      </p:nvGrpSpPr>
      <p:grpSpPr>
        <a:xfrm>
          <a:off x="0" y="0"/>
          <a:ext cx="0" cy="0"/>
          <a:chOff x="0" y="0"/>
          <a:chExt cx="0" cy="0"/>
        </a:xfrm>
      </p:grpSpPr>
      <p:sp>
        <p:nvSpPr>
          <p:cNvPr id="8122" name="Google Shape;8122;p344">
            <a:extLst>
              <a:ext uri="{FF2B5EF4-FFF2-40B4-BE49-F238E27FC236}">
                <a16:creationId xmlns:a16="http://schemas.microsoft.com/office/drawing/2014/main" id="{3C3DE98E-084B-DC7D-D22B-2936B6556E1D}"/>
              </a:ext>
            </a:extLst>
          </p:cNvPr>
          <p:cNvSpPr txBox="1">
            <a:spLocks noGrp="1"/>
          </p:cNvSpPr>
          <p:nvPr>
            <p:ph type="title"/>
          </p:nvPr>
        </p:nvSpPr>
        <p:spPr>
          <a:xfrm>
            <a:off x="1029212" y="581611"/>
            <a:ext cx="10387600" cy="1123274"/>
          </a:xfrm>
          <a:prstGeom prst="rect">
            <a:avLst/>
          </a:prstGeom>
        </p:spPr>
        <p:txBody>
          <a:bodyPr spcFirstLastPara="1" wrap="square" lIns="0" tIns="121900" rIns="0" bIns="243833" anchor="b" anchorCtr="0">
            <a:noAutofit/>
          </a:bodyPr>
          <a:lstStyle/>
          <a:p>
            <a:r>
              <a:rPr lang="en" sz="2800" b="1" dirty="0">
                <a:latin typeface="Arial Nova" panose="020B0504020202020204" pitchFamily="34" charset="0"/>
              </a:rPr>
              <a:t>State Coastal Policies – Energy &amp; Ice Management Policies</a:t>
            </a:r>
            <a:endParaRPr sz="2800" b="1" dirty="0">
              <a:latin typeface="Arial Nova" panose="020B0504020202020204" pitchFamily="34" charset="0"/>
            </a:endParaRPr>
          </a:p>
        </p:txBody>
      </p:sp>
      <p:grpSp>
        <p:nvGrpSpPr>
          <p:cNvPr id="2" name="Group 1">
            <a:extLst>
              <a:ext uri="{FF2B5EF4-FFF2-40B4-BE49-F238E27FC236}">
                <a16:creationId xmlns:a16="http://schemas.microsoft.com/office/drawing/2014/main" id="{74763B13-C3EE-DE7C-E628-D050BC280EBA}"/>
              </a:ext>
            </a:extLst>
          </p:cNvPr>
          <p:cNvGrpSpPr/>
          <p:nvPr/>
        </p:nvGrpSpPr>
        <p:grpSpPr>
          <a:xfrm>
            <a:off x="1029212" y="1660790"/>
            <a:ext cx="4394719" cy="102358"/>
            <a:chOff x="-7106" y="253934"/>
            <a:chExt cx="12199108" cy="396131"/>
          </a:xfrm>
        </p:grpSpPr>
        <p:sp>
          <p:nvSpPr>
            <p:cNvPr id="3" name="Rectangle 2">
              <a:extLst>
                <a:ext uri="{FF2B5EF4-FFF2-40B4-BE49-F238E27FC236}">
                  <a16:creationId xmlns:a16="http://schemas.microsoft.com/office/drawing/2014/main" id="{572D029B-89E3-47F2-8F6E-66B1FC85BAD4}"/>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C03E30B-DB19-C46E-9436-D4C7F2305975}"/>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1264B86-B57C-DC34-73E5-77CB74CCEAE5}"/>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Box 3">
            <a:extLst>
              <a:ext uri="{FF2B5EF4-FFF2-40B4-BE49-F238E27FC236}">
                <a16:creationId xmlns:a16="http://schemas.microsoft.com/office/drawing/2014/main" id="{58013F6D-C2BC-6F26-42DE-0098901624C9}"/>
              </a:ext>
            </a:extLst>
          </p:cNvPr>
          <p:cNvSpPr txBox="1"/>
          <p:nvPr/>
        </p:nvSpPr>
        <p:spPr>
          <a:xfrm>
            <a:off x="902000" y="73230"/>
            <a:ext cx="11475745" cy="707886"/>
          </a:xfrm>
          <a:prstGeom prst="rect">
            <a:avLst/>
          </a:prstGeom>
          <a:noFill/>
        </p:spPr>
        <p:txBody>
          <a:bodyPr wrap="square" rtlCol="0">
            <a:spAutoFit/>
          </a:bodyPr>
          <a:lstStyle/>
          <a:p>
            <a:r>
              <a:rPr lang="en-US" sz="4000" b="1" dirty="0">
                <a:latin typeface="Arial Nova" panose="020B0504020202020204" pitchFamily="34" charset="0"/>
                <a:ea typeface="Verdana" panose="020B0604030504040204" pitchFamily="34" charset="0"/>
              </a:rPr>
              <a:t>Coastal Management Policies</a:t>
            </a:r>
          </a:p>
        </p:txBody>
      </p:sp>
      <p:grpSp>
        <p:nvGrpSpPr>
          <p:cNvPr id="7" name="Group 6">
            <a:extLst>
              <a:ext uri="{FF2B5EF4-FFF2-40B4-BE49-F238E27FC236}">
                <a16:creationId xmlns:a16="http://schemas.microsoft.com/office/drawing/2014/main" id="{B416D99D-866B-3B3A-391C-897C46421A61}"/>
              </a:ext>
            </a:extLst>
          </p:cNvPr>
          <p:cNvGrpSpPr/>
          <p:nvPr/>
        </p:nvGrpSpPr>
        <p:grpSpPr>
          <a:xfrm>
            <a:off x="1029212" y="847633"/>
            <a:ext cx="4394719" cy="102358"/>
            <a:chOff x="-7106" y="253934"/>
            <a:chExt cx="12199108" cy="396131"/>
          </a:xfrm>
        </p:grpSpPr>
        <p:sp>
          <p:nvSpPr>
            <p:cNvPr id="10" name="Rectangle 9">
              <a:extLst>
                <a:ext uri="{FF2B5EF4-FFF2-40B4-BE49-F238E27FC236}">
                  <a16:creationId xmlns:a16="http://schemas.microsoft.com/office/drawing/2014/main" id="{8F8FCA19-D8EC-B0F1-065C-3B50B4C785D3}"/>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59E48B3-3EDC-C104-2359-4F51BE1696C9}"/>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FD8F46B-DB34-4DF0-8B90-96ECDB9A1E73}"/>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descr="A orange and black rectangle&#10;&#10;Description automatically generated">
            <a:extLst>
              <a:ext uri="{FF2B5EF4-FFF2-40B4-BE49-F238E27FC236}">
                <a16:creationId xmlns:a16="http://schemas.microsoft.com/office/drawing/2014/main" id="{4843E240-CCDF-1AFC-476C-E2DB910199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6776" y="5839549"/>
            <a:ext cx="878492" cy="878492"/>
          </a:xfrm>
          <a:prstGeom prst="rect">
            <a:avLst/>
          </a:prstGeom>
        </p:spPr>
      </p:pic>
      <p:graphicFrame>
        <p:nvGraphicFramePr>
          <p:cNvPr id="19" name="Table 18">
            <a:extLst>
              <a:ext uri="{FF2B5EF4-FFF2-40B4-BE49-F238E27FC236}">
                <a16:creationId xmlns:a16="http://schemas.microsoft.com/office/drawing/2014/main" id="{5BA2D20E-F0A9-CE6D-2184-2A65CD32AEF0}"/>
              </a:ext>
            </a:extLst>
          </p:cNvPr>
          <p:cNvGraphicFramePr>
            <a:graphicFrameLocks noGrp="1"/>
          </p:cNvGraphicFramePr>
          <p:nvPr>
            <p:extLst>
              <p:ext uri="{D42A27DB-BD31-4B8C-83A1-F6EECF244321}">
                <p14:modId xmlns:p14="http://schemas.microsoft.com/office/powerpoint/2010/main" val="859066431"/>
              </p:ext>
            </p:extLst>
          </p:nvPr>
        </p:nvGraphicFramePr>
        <p:xfrm>
          <a:off x="410966" y="2076227"/>
          <a:ext cx="11005846" cy="3322320"/>
        </p:xfrm>
        <a:graphic>
          <a:graphicData uri="http://schemas.openxmlformats.org/drawingml/2006/table">
            <a:tbl>
              <a:tblPr firstRow="1" bandRow="1">
                <a:tableStyleId>{2D5ABB26-0587-4C30-8999-92F81FD0307C}</a:tableStyleId>
              </a:tblPr>
              <a:tblGrid>
                <a:gridCol w="1890722">
                  <a:extLst>
                    <a:ext uri="{9D8B030D-6E8A-4147-A177-3AD203B41FA5}">
                      <a16:colId xmlns:a16="http://schemas.microsoft.com/office/drawing/2014/main" val="729370956"/>
                    </a:ext>
                  </a:extLst>
                </a:gridCol>
                <a:gridCol w="9115124">
                  <a:extLst>
                    <a:ext uri="{9D8B030D-6E8A-4147-A177-3AD203B41FA5}">
                      <a16:colId xmlns:a16="http://schemas.microsoft.com/office/drawing/2014/main" val="2195261402"/>
                    </a:ext>
                  </a:extLst>
                </a:gridCol>
              </a:tblGrid>
              <a:tr h="413028">
                <a:tc>
                  <a:txBody>
                    <a:bodyPr/>
                    <a:lstStyle/>
                    <a:p>
                      <a:r>
                        <a:rPr lang="en-US" sz="2000" b="1" dirty="0">
                          <a:latin typeface="Arial Nova" panose="020B0504020202020204" pitchFamily="34" charset="0"/>
                        </a:rPr>
                        <a:t>Policy 27</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a:latin typeface="Arial Nova" panose="020B0504020202020204" pitchFamily="34" charset="0"/>
                        </a:rPr>
                        <a:t>Decisions on the </a:t>
                      </a:r>
                      <a:r>
                        <a:rPr lang="en-US" sz="2000" b="1" dirty="0">
                          <a:latin typeface="Arial Nova" panose="020B0504020202020204" pitchFamily="34" charset="0"/>
                        </a:rPr>
                        <a:t>siting</a:t>
                      </a:r>
                      <a:r>
                        <a:rPr lang="en-US" sz="2000" dirty="0">
                          <a:latin typeface="Arial Nova" panose="020B0504020202020204" pitchFamily="34" charset="0"/>
                        </a:rPr>
                        <a:t> and </a:t>
                      </a:r>
                      <a:r>
                        <a:rPr lang="en-US" sz="2000" b="1" dirty="0">
                          <a:latin typeface="Arial Nova" panose="020B0504020202020204" pitchFamily="34" charset="0"/>
                        </a:rPr>
                        <a:t>construction</a:t>
                      </a:r>
                      <a:r>
                        <a:rPr lang="en-US" sz="2000" dirty="0">
                          <a:latin typeface="Arial Nova" panose="020B0504020202020204" pitchFamily="34" charset="0"/>
                        </a:rPr>
                        <a:t> of </a:t>
                      </a:r>
                      <a:r>
                        <a:rPr lang="en-US" sz="2000" b="1" dirty="0">
                          <a:latin typeface="Arial Nova" panose="020B0504020202020204" pitchFamily="34" charset="0"/>
                        </a:rPr>
                        <a:t>major energy facilities </a:t>
                      </a:r>
                      <a:r>
                        <a:rPr lang="en-US" sz="2000" dirty="0">
                          <a:latin typeface="Arial Nova" panose="020B0504020202020204" pitchFamily="34" charset="0"/>
                        </a:rPr>
                        <a:t>in the coastal area will be </a:t>
                      </a:r>
                      <a:r>
                        <a:rPr lang="en-US" sz="2000" b="1" dirty="0">
                          <a:latin typeface="Arial Nova" panose="020B0504020202020204" pitchFamily="34" charset="0"/>
                        </a:rPr>
                        <a:t>based on public energy needs</a:t>
                      </a:r>
                      <a:r>
                        <a:rPr lang="en-US" sz="2000" dirty="0">
                          <a:latin typeface="Arial Nova" panose="020B0504020202020204" pitchFamily="34" charset="0"/>
                        </a:rPr>
                        <a:t>, </a:t>
                      </a:r>
                      <a:r>
                        <a:rPr lang="en-US" sz="2000" b="1" dirty="0">
                          <a:latin typeface="Arial Nova" panose="020B0504020202020204" pitchFamily="34" charset="0"/>
                        </a:rPr>
                        <a:t>compatibility</a:t>
                      </a:r>
                      <a:r>
                        <a:rPr lang="en-US" sz="2000" dirty="0">
                          <a:latin typeface="Arial Nova" panose="020B0504020202020204" pitchFamily="34" charset="0"/>
                        </a:rPr>
                        <a:t> of such facilities with the </a:t>
                      </a:r>
                      <a:r>
                        <a:rPr lang="en-US" sz="2000" b="1" dirty="0">
                          <a:latin typeface="Arial Nova" panose="020B0504020202020204" pitchFamily="34" charset="0"/>
                        </a:rPr>
                        <a:t>environment</a:t>
                      </a:r>
                      <a:r>
                        <a:rPr lang="en-US" sz="2000" dirty="0">
                          <a:latin typeface="Arial Nova" panose="020B0504020202020204" pitchFamily="34" charset="0"/>
                        </a:rPr>
                        <a:t>, and the facility's need for a shorefront location.</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7797739"/>
                  </a:ext>
                </a:extLst>
              </a:tr>
              <a:tr h="413028">
                <a:tc>
                  <a:txBody>
                    <a:bodyPr/>
                    <a:lstStyle/>
                    <a:p>
                      <a:r>
                        <a:rPr lang="en-US" sz="2000" b="1" dirty="0">
                          <a:latin typeface="Arial Nova" panose="020B0504020202020204" pitchFamily="34" charset="0"/>
                        </a:rPr>
                        <a:t>Policy 28</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b="1" dirty="0">
                          <a:latin typeface="Arial Nova" panose="020B0504020202020204" pitchFamily="34" charset="0"/>
                        </a:rPr>
                        <a:t>Ice management </a:t>
                      </a:r>
                      <a:r>
                        <a:rPr lang="en-US" sz="2000" dirty="0">
                          <a:latin typeface="Arial Nova" panose="020B0504020202020204" pitchFamily="34" charset="0"/>
                        </a:rPr>
                        <a:t>practices shall </a:t>
                      </a:r>
                      <a:r>
                        <a:rPr lang="en-US" sz="2000" b="1" dirty="0">
                          <a:latin typeface="Arial Nova" panose="020B0504020202020204" pitchFamily="34" charset="0"/>
                        </a:rPr>
                        <a:t>not interfere </a:t>
                      </a:r>
                      <a:r>
                        <a:rPr lang="en-US" sz="2000" dirty="0">
                          <a:latin typeface="Arial Nova" panose="020B0504020202020204" pitchFamily="34" charset="0"/>
                        </a:rPr>
                        <a:t>with the </a:t>
                      </a:r>
                      <a:r>
                        <a:rPr lang="en-US" sz="2000" b="1" dirty="0">
                          <a:latin typeface="Arial Nova" panose="020B0504020202020204" pitchFamily="34" charset="0"/>
                        </a:rPr>
                        <a:t>production of hydroelectric power</a:t>
                      </a:r>
                      <a:r>
                        <a:rPr lang="en-US" sz="2000" dirty="0">
                          <a:latin typeface="Arial Nova" panose="020B0504020202020204" pitchFamily="34" charset="0"/>
                        </a:rPr>
                        <a:t>, </a:t>
                      </a:r>
                      <a:r>
                        <a:rPr lang="en-US" sz="2000" b="1" dirty="0">
                          <a:latin typeface="Arial Nova" panose="020B0504020202020204" pitchFamily="34" charset="0"/>
                        </a:rPr>
                        <a:t>damage significant fish </a:t>
                      </a:r>
                      <a:r>
                        <a:rPr lang="en-US" sz="2000" dirty="0">
                          <a:latin typeface="Arial Nova" panose="020B0504020202020204" pitchFamily="34" charset="0"/>
                        </a:rPr>
                        <a:t>and </a:t>
                      </a:r>
                      <a:r>
                        <a:rPr lang="en-US" sz="2000" b="1" dirty="0">
                          <a:latin typeface="Arial Nova" panose="020B0504020202020204" pitchFamily="34" charset="0"/>
                        </a:rPr>
                        <a:t>wildlife</a:t>
                      </a:r>
                      <a:r>
                        <a:rPr lang="en-US" sz="2000" dirty="0">
                          <a:latin typeface="Arial Nova" panose="020B0504020202020204" pitchFamily="34" charset="0"/>
                        </a:rPr>
                        <a:t> and their </a:t>
                      </a:r>
                      <a:r>
                        <a:rPr lang="en-US" sz="2000" b="1" dirty="0">
                          <a:latin typeface="Arial Nova" panose="020B0504020202020204" pitchFamily="34" charset="0"/>
                        </a:rPr>
                        <a:t>habitats</a:t>
                      </a:r>
                      <a:r>
                        <a:rPr lang="en-US" sz="2000" dirty="0">
                          <a:latin typeface="Arial Nova" panose="020B0504020202020204" pitchFamily="34" charset="0"/>
                        </a:rPr>
                        <a:t>, or </a:t>
                      </a:r>
                      <a:r>
                        <a:rPr lang="en-US" sz="2000" b="1" dirty="0">
                          <a:latin typeface="Arial Nova" panose="020B0504020202020204" pitchFamily="34" charset="0"/>
                        </a:rPr>
                        <a:t>increase</a:t>
                      </a:r>
                      <a:r>
                        <a:rPr lang="en-US" sz="2000" dirty="0">
                          <a:latin typeface="Arial Nova" panose="020B0504020202020204" pitchFamily="34" charset="0"/>
                        </a:rPr>
                        <a:t> shoreline </a:t>
                      </a:r>
                      <a:r>
                        <a:rPr lang="en-US" sz="2000" b="1" dirty="0">
                          <a:latin typeface="Arial Nova" panose="020B0504020202020204" pitchFamily="34" charset="0"/>
                        </a:rPr>
                        <a:t>erosion</a:t>
                      </a:r>
                      <a:r>
                        <a:rPr lang="en-US" sz="2000" dirty="0">
                          <a:latin typeface="Arial Nova" panose="020B0504020202020204" pitchFamily="34" charset="0"/>
                        </a:rPr>
                        <a:t> or </a:t>
                      </a:r>
                      <a:r>
                        <a:rPr lang="en-US" sz="2000" b="1" dirty="0">
                          <a:latin typeface="Arial Nova" panose="020B0504020202020204" pitchFamily="34" charset="0"/>
                        </a:rPr>
                        <a:t>flooding</a:t>
                      </a:r>
                      <a:r>
                        <a:rPr lang="en-US" sz="2000" dirty="0">
                          <a:latin typeface="Arial Nova" panose="020B0504020202020204" pitchFamily="34" charset="0"/>
                        </a:rPr>
                        <a:t>.</a:t>
                      </a:r>
                      <a:endParaRPr lang="en-US" sz="2000" b="0" dirty="0">
                        <a:latin typeface="Arial Nova" panose="020B05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5539394"/>
                  </a:ext>
                </a:extLst>
              </a:tr>
              <a:tr h="370840">
                <a:tc>
                  <a:txBody>
                    <a:bodyPr/>
                    <a:lstStyle/>
                    <a:p>
                      <a:r>
                        <a:rPr lang="en-US" sz="2000" b="1" dirty="0">
                          <a:latin typeface="Arial Nova" panose="020B0504020202020204" pitchFamily="34" charset="0"/>
                        </a:rPr>
                        <a:t>Policy 29</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r>
                        <a:rPr lang="en-US" sz="2000" dirty="0">
                          <a:latin typeface="Arial Nova" panose="020B0504020202020204" pitchFamily="34" charset="0"/>
                        </a:rPr>
                        <a:t>The development of </a:t>
                      </a:r>
                      <a:r>
                        <a:rPr lang="en-US" sz="2000" b="1" dirty="0">
                          <a:latin typeface="Arial Nova" panose="020B0504020202020204" pitchFamily="34" charset="0"/>
                        </a:rPr>
                        <a:t>offshore uses </a:t>
                      </a:r>
                      <a:r>
                        <a:rPr lang="en-US" sz="2000" dirty="0">
                          <a:latin typeface="Arial Nova" panose="020B0504020202020204" pitchFamily="34" charset="0"/>
                        </a:rPr>
                        <a:t>and </a:t>
                      </a:r>
                      <a:r>
                        <a:rPr lang="en-US" sz="2000" b="1" dirty="0">
                          <a:latin typeface="Arial Nova" panose="020B0504020202020204" pitchFamily="34" charset="0"/>
                        </a:rPr>
                        <a:t>resources</a:t>
                      </a:r>
                      <a:r>
                        <a:rPr lang="en-US" sz="2000" dirty="0">
                          <a:latin typeface="Arial Nova" panose="020B0504020202020204" pitchFamily="34" charset="0"/>
                        </a:rPr>
                        <a:t>, including renewable energy resources, </a:t>
                      </a:r>
                      <a:r>
                        <a:rPr lang="en-US" sz="2000" b="1" dirty="0">
                          <a:latin typeface="Arial Nova" panose="020B0504020202020204" pitchFamily="34" charset="0"/>
                        </a:rPr>
                        <a:t>shall accommodate New York’s long-standing ocean </a:t>
                      </a:r>
                      <a:r>
                        <a:rPr lang="en-US" sz="2000" dirty="0">
                          <a:latin typeface="Arial Nova" panose="020B0504020202020204" pitchFamily="34" charset="0"/>
                        </a:rPr>
                        <a:t>and </a:t>
                      </a:r>
                      <a:r>
                        <a:rPr lang="en-US" sz="2000" b="1" dirty="0">
                          <a:latin typeface="Arial Nova" panose="020B0504020202020204" pitchFamily="34" charset="0"/>
                        </a:rPr>
                        <a:t>Great Lakes industries</a:t>
                      </a:r>
                      <a:r>
                        <a:rPr lang="en-US" sz="2000" dirty="0">
                          <a:latin typeface="Arial Nova" panose="020B0504020202020204" pitchFamily="34" charset="0"/>
                        </a:rPr>
                        <a:t>, such as commercial and recreational fishing and maritime commerce, and the ecological functions of habitats important to New York.</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233030742"/>
                  </a:ext>
                </a:extLst>
              </a:tr>
            </a:tbl>
          </a:graphicData>
        </a:graphic>
      </p:graphicFrame>
    </p:spTree>
    <p:extLst>
      <p:ext uri="{BB962C8B-B14F-4D97-AF65-F5344CB8AC3E}">
        <p14:creationId xmlns:p14="http://schemas.microsoft.com/office/powerpoint/2010/main" val="40893678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8120">
          <a:extLst>
            <a:ext uri="{FF2B5EF4-FFF2-40B4-BE49-F238E27FC236}">
              <a16:creationId xmlns:a16="http://schemas.microsoft.com/office/drawing/2014/main" id="{4E211AAA-17C3-E9A4-28C1-B3B9210173F6}"/>
            </a:ext>
          </a:extLst>
        </p:cNvPr>
        <p:cNvGrpSpPr/>
        <p:nvPr/>
      </p:nvGrpSpPr>
      <p:grpSpPr>
        <a:xfrm>
          <a:off x="0" y="0"/>
          <a:ext cx="0" cy="0"/>
          <a:chOff x="0" y="0"/>
          <a:chExt cx="0" cy="0"/>
        </a:xfrm>
      </p:grpSpPr>
      <p:sp>
        <p:nvSpPr>
          <p:cNvPr id="8122" name="Google Shape;8122;p344">
            <a:extLst>
              <a:ext uri="{FF2B5EF4-FFF2-40B4-BE49-F238E27FC236}">
                <a16:creationId xmlns:a16="http://schemas.microsoft.com/office/drawing/2014/main" id="{7A967335-0764-628F-DDF4-903B74F3742B}"/>
              </a:ext>
            </a:extLst>
          </p:cNvPr>
          <p:cNvSpPr txBox="1">
            <a:spLocks noGrp="1"/>
          </p:cNvSpPr>
          <p:nvPr>
            <p:ph type="title"/>
          </p:nvPr>
        </p:nvSpPr>
        <p:spPr>
          <a:xfrm>
            <a:off x="1029212" y="581611"/>
            <a:ext cx="10387600" cy="1123274"/>
          </a:xfrm>
          <a:prstGeom prst="rect">
            <a:avLst/>
          </a:prstGeom>
        </p:spPr>
        <p:txBody>
          <a:bodyPr spcFirstLastPara="1" wrap="square" lIns="0" tIns="121900" rIns="0" bIns="243833" anchor="b" anchorCtr="0">
            <a:noAutofit/>
          </a:bodyPr>
          <a:lstStyle/>
          <a:p>
            <a:r>
              <a:rPr lang="en" sz="2800" b="1" dirty="0">
                <a:latin typeface="Arial Nova" panose="020B0504020202020204" pitchFamily="34" charset="0"/>
              </a:rPr>
              <a:t>State Coastal Policies – Water and Air Resources Policies</a:t>
            </a:r>
            <a:endParaRPr sz="2800" b="1" dirty="0">
              <a:latin typeface="Arial Nova" panose="020B0504020202020204" pitchFamily="34" charset="0"/>
            </a:endParaRPr>
          </a:p>
        </p:txBody>
      </p:sp>
      <p:grpSp>
        <p:nvGrpSpPr>
          <p:cNvPr id="2" name="Group 1">
            <a:extLst>
              <a:ext uri="{FF2B5EF4-FFF2-40B4-BE49-F238E27FC236}">
                <a16:creationId xmlns:a16="http://schemas.microsoft.com/office/drawing/2014/main" id="{6F60C3A7-857F-10C4-A01F-17B5E4620C1B}"/>
              </a:ext>
            </a:extLst>
          </p:cNvPr>
          <p:cNvGrpSpPr/>
          <p:nvPr/>
        </p:nvGrpSpPr>
        <p:grpSpPr>
          <a:xfrm>
            <a:off x="1029212" y="1660790"/>
            <a:ext cx="4394719" cy="102358"/>
            <a:chOff x="-7106" y="253934"/>
            <a:chExt cx="12199108" cy="396131"/>
          </a:xfrm>
        </p:grpSpPr>
        <p:sp>
          <p:nvSpPr>
            <p:cNvPr id="3" name="Rectangle 2">
              <a:extLst>
                <a:ext uri="{FF2B5EF4-FFF2-40B4-BE49-F238E27FC236}">
                  <a16:creationId xmlns:a16="http://schemas.microsoft.com/office/drawing/2014/main" id="{C8D403CE-CA16-125F-03F0-5E33AD12F0E1}"/>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1DF9511-4C35-6E19-A314-CC9C10C6320E}"/>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7CDA3A7-08EE-BE22-CC9C-66B5E6E6A11D}"/>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Box 3">
            <a:extLst>
              <a:ext uri="{FF2B5EF4-FFF2-40B4-BE49-F238E27FC236}">
                <a16:creationId xmlns:a16="http://schemas.microsoft.com/office/drawing/2014/main" id="{6175FC55-16BD-05A5-B916-08E121CE1AB3}"/>
              </a:ext>
            </a:extLst>
          </p:cNvPr>
          <p:cNvSpPr txBox="1"/>
          <p:nvPr/>
        </p:nvSpPr>
        <p:spPr>
          <a:xfrm>
            <a:off x="902000" y="73230"/>
            <a:ext cx="11475745" cy="707886"/>
          </a:xfrm>
          <a:prstGeom prst="rect">
            <a:avLst/>
          </a:prstGeom>
          <a:noFill/>
        </p:spPr>
        <p:txBody>
          <a:bodyPr wrap="square" rtlCol="0">
            <a:spAutoFit/>
          </a:bodyPr>
          <a:lstStyle/>
          <a:p>
            <a:r>
              <a:rPr lang="en-US" sz="4000" b="1" dirty="0">
                <a:latin typeface="Arial Nova" panose="020B0504020202020204" pitchFamily="34" charset="0"/>
                <a:ea typeface="Verdana" panose="020B0604030504040204" pitchFamily="34" charset="0"/>
              </a:rPr>
              <a:t>Coastal Management Policies</a:t>
            </a:r>
          </a:p>
        </p:txBody>
      </p:sp>
      <p:grpSp>
        <p:nvGrpSpPr>
          <p:cNvPr id="7" name="Group 6">
            <a:extLst>
              <a:ext uri="{FF2B5EF4-FFF2-40B4-BE49-F238E27FC236}">
                <a16:creationId xmlns:a16="http://schemas.microsoft.com/office/drawing/2014/main" id="{3D624C2E-104C-339F-343B-F6048B3C80F5}"/>
              </a:ext>
            </a:extLst>
          </p:cNvPr>
          <p:cNvGrpSpPr/>
          <p:nvPr/>
        </p:nvGrpSpPr>
        <p:grpSpPr>
          <a:xfrm>
            <a:off x="1029212" y="847633"/>
            <a:ext cx="4394719" cy="102358"/>
            <a:chOff x="-7106" y="253934"/>
            <a:chExt cx="12199108" cy="396131"/>
          </a:xfrm>
        </p:grpSpPr>
        <p:sp>
          <p:nvSpPr>
            <p:cNvPr id="10" name="Rectangle 9">
              <a:extLst>
                <a:ext uri="{FF2B5EF4-FFF2-40B4-BE49-F238E27FC236}">
                  <a16:creationId xmlns:a16="http://schemas.microsoft.com/office/drawing/2014/main" id="{39A1D7A8-6CE4-D32A-6EFD-15ED83E2C2F0}"/>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D97EB80-99F2-7E55-6BB3-D68FF2A87587}"/>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D350002-C509-F253-2039-327F6D76D635}"/>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descr="A orange and black rectangle&#10;&#10;Description automatically generated">
            <a:extLst>
              <a:ext uri="{FF2B5EF4-FFF2-40B4-BE49-F238E27FC236}">
                <a16:creationId xmlns:a16="http://schemas.microsoft.com/office/drawing/2014/main" id="{6C9FFE70-20AF-3529-DEB3-81DC1B8624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6776" y="5839549"/>
            <a:ext cx="878492" cy="878492"/>
          </a:xfrm>
          <a:prstGeom prst="rect">
            <a:avLst/>
          </a:prstGeom>
        </p:spPr>
      </p:pic>
      <p:graphicFrame>
        <p:nvGraphicFramePr>
          <p:cNvPr id="19" name="Table 18">
            <a:extLst>
              <a:ext uri="{FF2B5EF4-FFF2-40B4-BE49-F238E27FC236}">
                <a16:creationId xmlns:a16="http://schemas.microsoft.com/office/drawing/2014/main" id="{6C453993-CB05-2A55-83E4-FF55B2C73AB3}"/>
              </a:ext>
            </a:extLst>
          </p:cNvPr>
          <p:cNvGraphicFramePr>
            <a:graphicFrameLocks noGrp="1"/>
          </p:cNvGraphicFramePr>
          <p:nvPr>
            <p:extLst>
              <p:ext uri="{D42A27DB-BD31-4B8C-83A1-F6EECF244321}">
                <p14:modId xmlns:p14="http://schemas.microsoft.com/office/powerpoint/2010/main" val="1456781343"/>
              </p:ext>
            </p:extLst>
          </p:nvPr>
        </p:nvGraphicFramePr>
        <p:xfrm>
          <a:off x="410966" y="2076227"/>
          <a:ext cx="11005846" cy="3627120"/>
        </p:xfrm>
        <a:graphic>
          <a:graphicData uri="http://schemas.openxmlformats.org/drawingml/2006/table">
            <a:tbl>
              <a:tblPr firstRow="1" bandRow="1">
                <a:tableStyleId>{2D5ABB26-0587-4C30-8999-92F81FD0307C}</a:tableStyleId>
              </a:tblPr>
              <a:tblGrid>
                <a:gridCol w="1890722">
                  <a:extLst>
                    <a:ext uri="{9D8B030D-6E8A-4147-A177-3AD203B41FA5}">
                      <a16:colId xmlns:a16="http://schemas.microsoft.com/office/drawing/2014/main" val="729370956"/>
                    </a:ext>
                  </a:extLst>
                </a:gridCol>
                <a:gridCol w="9115124">
                  <a:extLst>
                    <a:ext uri="{9D8B030D-6E8A-4147-A177-3AD203B41FA5}">
                      <a16:colId xmlns:a16="http://schemas.microsoft.com/office/drawing/2014/main" val="2195261402"/>
                    </a:ext>
                  </a:extLst>
                </a:gridCol>
              </a:tblGrid>
              <a:tr h="413028">
                <a:tc>
                  <a:txBody>
                    <a:bodyPr/>
                    <a:lstStyle/>
                    <a:p>
                      <a:r>
                        <a:rPr lang="en-US" sz="2000" b="1" dirty="0">
                          <a:latin typeface="Arial Nova" panose="020B0504020202020204" pitchFamily="34" charset="0"/>
                        </a:rPr>
                        <a:t>Policy 30</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a:latin typeface="Arial Nova" panose="020B0504020202020204" pitchFamily="34" charset="0"/>
                        </a:rPr>
                        <a:t>Municipal, industrial, and commercial </a:t>
                      </a:r>
                      <a:r>
                        <a:rPr lang="en-US" sz="2000" b="1" dirty="0">
                          <a:latin typeface="Arial Nova" panose="020B0504020202020204" pitchFamily="34" charset="0"/>
                        </a:rPr>
                        <a:t>discharge of pollutants</a:t>
                      </a:r>
                      <a:r>
                        <a:rPr lang="en-US" sz="2000" dirty="0">
                          <a:latin typeface="Arial Nova" panose="020B0504020202020204" pitchFamily="34" charset="0"/>
                        </a:rPr>
                        <a:t>, including but not limited to, toxic and hazardous substances, into coastal waters will </a:t>
                      </a:r>
                      <a:r>
                        <a:rPr lang="en-US" sz="2000" b="1" dirty="0">
                          <a:latin typeface="Arial Nova" panose="020B0504020202020204" pitchFamily="34" charset="0"/>
                        </a:rPr>
                        <a:t>conform</a:t>
                      </a:r>
                      <a:r>
                        <a:rPr lang="en-US" sz="2000" dirty="0">
                          <a:latin typeface="Arial Nova" panose="020B0504020202020204" pitchFamily="34" charset="0"/>
                        </a:rPr>
                        <a:t> to State and National </a:t>
                      </a:r>
                      <a:r>
                        <a:rPr lang="en-US" sz="2000" b="1" dirty="0">
                          <a:latin typeface="Arial Nova" panose="020B0504020202020204" pitchFamily="34" charset="0"/>
                        </a:rPr>
                        <a:t>water quality standards</a:t>
                      </a:r>
                      <a:r>
                        <a:rPr lang="en-US" sz="2000" dirty="0">
                          <a:latin typeface="Arial Nova" panose="020B05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7797739"/>
                  </a:ext>
                </a:extLst>
              </a:tr>
              <a:tr h="413028">
                <a:tc>
                  <a:txBody>
                    <a:bodyPr/>
                    <a:lstStyle/>
                    <a:p>
                      <a:r>
                        <a:rPr lang="en-US" sz="2000" b="1" dirty="0">
                          <a:latin typeface="Arial Nova" panose="020B0504020202020204" pitchFamily="34" charset="0"/>
                        </a:rPr>
                        <a:t>Policy 31</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a:latin typeface="Arial Nova" panose="020B0504020202020204" pitchFamily="34" charset="0"/>
                        </a:rPr>
                        <a:t>State </a:t>
                      </a:r>
                      <a:r>
                        <a:rPr lang="en-US" sz="2000" b="1" dirty="0">
                          <a:latin typeface="Arial Nova" panose="020B0504020202020204" pitchFamily="34" charset="0"/>
                        </a:rPr>
                        <a:t>coastal area policies and management objectives </a:t>
                      </a:r>
                      <a:r>
                        <a:rPr lang="en-US" sz="2000" dirty="0">
                          <a:latin typeface="Arial Nova" panose="020B0504020202020204" pitchFamily="34" charset="0"/>
                        </a:rPr>
                        <a:t>of approved </a:t>
                      </a:r>
                      <a:r>
                        <a:rPr lang="en-US" sz="2000" b="1" dirty="0">
                          <a:latin typeface="Arial Nova" panose="020B0504020202020204" pitchFamily="34" charset="0"/>
                        </a:rPr>
                        <a:t>Local Waterfront Revitalization Programs</a:t>
                      </a:r>
                      <a:r>
                        <a:rPr lang="en-US" sz="2000" dirty="0">
                          <a:latin typeface="Arial Nova" panose="020B0504020202020204" pitchFamily="34" charset="0"/>
                        </a:rPr>
                        <a:t> will be considered while reviewing </a:t>
                      </a:r>
                      <a:r>
                        <a:rPr lang="en-US" sz="2000" b="1" dirty="0">
                          <a:latin typeface="Arial Nova" panose="020B0504020202020204" pitchFamily="34" charset="0"/>
                        </a:rPr>
                        <a:t>coastal water classifications</a:t>
                      </a:r>
                      <a:r>
                        <a:rPr lang="en-US" sz="2000" dirty="0">
                          <a:latin typeface="Arial Nova" panose="020B0504020202020204" pitchFamily="34" charset="0"/>
                        </a:rPr>
                        <a:t> and while modifying </a:t>
                      </a:r>
                      <a:r>
                        <a:rPr lang="en-US" sz="2000" b="1" dirty="0">
                          <a:latin typeface="Arial Nova" panose="020B0504020202020204" pitchFamily="34" charset="0"/>
                        </a:rPr>
                        <a:t>water quality standards</a:t>
                      </a:r>
                      <a:r>
                        <a:rPr lang="en-US" sz="2000" dirty="0">
                          <a:latin typeface="Arial Nova" panose="020B0504020202020204" pitchFamily="34" charset="0"/>
                        </a:rPr>
                        <a:t>; however, those waters already overburdened with contaminants will be recognized as being a development constraint.</a:t>
                      </a:r>
                      <a:endParaRPr lang="en-US" sz="2000" b="0" dirty="0">
                        <a:latin typeface="Arial Nova" panose="020B05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5539394"/>
                  </a:ext>
                </a:extLst>
              </a:tr>
              <a:tr h="370840">
                <a:tc>
                  <a:txBody>
                    <a:bodyPr/>
                    <a:lstStyle/>
                    <a:p>
                      <a:r>
                        <a:rPr lang="en-US" sz="2000" b="1" dirty="0">
                          <a:latin typeface="Arial Nova" panose="020B0504020202020204" pitchFamily="34" charset="0"/>
                        </a:rPr>
                        <a:t>Policy 32</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r>
                        <a:rPr lang="en-US" sz="2000" b="1" dirty="0">
                          <a:latin typeface="Arial Nova" panose="020B0504020202020204" pitchFamily="34" charset="0"/>
                        </a:rPr>
                        <a:t>Encourage</a:t>
                      </a:r>
                      <a:r>
                        <a:rPr lang="en-US" sz="2000" dirty="0">
                          <a:latin typeface="Arial Nova" panose="020B0504020202020204" pitchFamily="34" charset="0"/>
                        </a:rPr>
                        <a:t> the use of </a:t>
                      </a:r>
                      <a:r>
                        <a:rPr lang="en-US" sz="2000" b="1" dirty="0">
                          <a:latin typeface="Arial Nova" panose="020B0504020202020204" pitchFamily="34" charset="0"/>
                        </a:rPr>
                        <a:t>alternative</a:t>
                      </a:r>
                      <a:r>
                        <a:rPr lang="en-US" sz="2000" dirty="0">
                          <a:latin typeface="Arial Nova" panose="020B0504020202020204" pitchFamily="34" charset="0"/>
                        </a:rPr>
                        <a:t> or </a:t>
                      </a:r>
                      <a:r>
                        <a:rPr lang="en-US" sz="2000" b="1" dirty="0">
                          <a:latin typeface="Arial Nova" panose="020B0504020202020204" pitchFamily="34" charset="0"/>
                        </a:rPr>
                        <a:t>innovative</a:t>
                      </a:r>
                      <a:r>
                        <a:rPr lang="en-US" sz="2000" dirty="0">
                          <a:latin typeface="Arial Nova" panose="020B0504020202020204" pitchFamily="34" charset="0"/>
                        </a:rPr>
                        <a:t> </a:t>
                      </a:r>
                      <a:r>
                        <a:rPr lang="en-US" sz="2000" b="1" dirty="0">
                          <a:latin typeface="Arial Nova" panose="020B0504020202020204" pitchFamily="34" charset="0"/>
                        </a:rPr>
                        <a:t>sanitary waste systems </a:t>
                      </a:r>
                      <a:r>
                        <a:rPr lang="en-US" sz="2000" dirty="0">
                          <a:latin typeface="Arial Nova" panose="020B0504020202020204" pitchFamily="34" charset="0"/>
                        </a:rPr>
                        <a:t>in </a:t>
                      </a:r>
                      <a:r>
                        <a:rPr lang="en-US" sz="2000" b="1" dirty="0">
                          <a:latin typeface="Arial Nova" panose="020B0504020202020204" pitchFamily="34" charset="0"/>
                        </a:rPr>
                        <a:t>small communities </a:t>
                      </a:r>
                      <a:r>
                        <a:rPr lang="en-US" sz="2000" dirty="0">
                          <a:latin typeface="Arial Nova" panose="020B0504020202020204" pitchFamily="34" charset="0"/>
                        </a:rPr>
                        <a:t>where the costs of conventional facilities are unreasonably high, given the size of the existing tax base of these communities.</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233030742"/>
                  </a:ext>
                </a:extLst>
              </a:tr>
            </a:tbl>
          </a:graphicData>
        </a:graphic>
      </p:graphicFrame>
    </p:spTree>
    <p:extLst>
      <p:ext uri="{BB962C8B-B14F-4D97-AF65-F5344CB8AC3E}">
        <p14:creationId xmlns:p14="http://schemas.microsoft.com/office/powerpoint/2010/main" val="3262782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Top Waterfront Hotel Near 1000 Islands, New York">
            <a:extLst>
              <a:ext uri="{FF2B5EF4-FFF2-40B4-BE49-F238E27FC236}">
                <a16:creationId xmlns:a16="http://schemas.microsoft.com/office/drawing/2014/main" id="{5352F15B-3DEF-B8F8-637B-B2C9B9C000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098" t="6676" r="22643"/>
          <a:stretch>
            <a:fillRect/>
          </a:stretch>
        </p:blipFill>
        <p:spPr bwMode="auto">
          <a:xfrm>
            <a:off x="6789379" y="0"/>
            <a:ext cx="5402621" cy="695498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orange and black rectangle&#10;&#10;Description automatically generated">
            <a:extLst>
              <a:ext uri="{FF2B5EF4-FFF2-40B4-BE49-F238E27FC236}">
                <a16:creationId xmlns:a16="http://schemas.microsoft.com/office/drawing/2014/main" id="{E92B15EC-C06D-DC5F-B0B6-2FB383D297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709" y="5863916"/>
            <a:ext cx="878492" cy="878492"/>
          </a:xfrm>
          <a:prstGeom prst="rect">
            <a:avLst/>
          </a:prstGeom>
        </p:spPr>
      </p:pic>
      <p:sp>
        <p:nvSpPr>
          <p:cNvPr id="15" name="TextBox 14">
            <a:extLst>
              <a:ext uri="{FF2B5EF4-FFF2-40B4-BE49-F238E27FC236}">
                <a16:creationId xmlns:a16="http://schemas.microsoft.com/office/drawing/2014/main" id="{09627112-4A5A-4D81-0598-0D7D81D97988}"/>
              </a:ext>
            </a:extLst>
          </p:cNvPr>
          <p:cNvSpPr txBox="1"/>
          <p:nvPr/>
        </p:nvSpPr>
        <p:spPr>
          <a:xfrm>
            <a:off x="364199" y="936339"/>
            <a:ext cx="7014407" cy="830997"/>
          </a:xfrm>
          <a:prstGeom prst="rect">
            <a:avLst/>
          </a:prstGeom>
          <a:noFill/>
        </p:spPr>
        <p:txBody>
          <a:bodyPr wrap="square">
            <a:spAutoFit/>
          </a:bodyPr>
          <a:lstStyle/>
          <a:p>
            <a:r>
              <a:rPr lang="en-US" sz="4800" b="1" dirty="0">
                <a:latin typeface="Arial Nova" panose="020B0504020202020204" pitchFamily="34" charset="0"/>
                <a:ea typeface="Verdana" panose="020B0604030504040204" pitchFamily="34" charset="0"/>
              </a:rPr>
              <a:t>Agenda</a:t>
            </a:r>
          </a:p>
        </p:txBody>
      </p:sp>
      <p:sp>
        <p:nvSpPr>
          <p:cNvPr id="25" name="Google Shape;7935;p333">
            <a:extLst>
              <a:ext uri="{FF2B5EF4-FFF2-40B4-BE49-F238E27FC236}">
                <a16:creationId xmlns:a16="http://schemas.microsoft.com/office/drawing/2014/main" id="{50557DA5-7C3C-E628-9D32-30CF438F67AC}"/>
              </a:ext>
            </a:extLst>
          </p:cNvPr>
          <p:cNvSpPr txBox="1">
            <a:spLocks/>
          </p:cNvSpPr>
          <p:nvPr/>
        </p:nvSpPr>
        <p:spPr>
          <a:xfrm>
            <a:off x="1638804" y="2733948"/>
            <a:ext cx="853600" cy="639000"/>
          </a:xfrm>
          <a:prstGeom prst="rect">
            <a:avLst/>
          </a:prstGeom>
        </p:spPr>
        <p:txBody>
          <a:bodyPr spcFirstLastPara="1" vert="horz" wrap="square" lIns="0" tIns="0" rIns="0" bIns="0"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 sz="3200" b="1" dirty="0">
                <a:latin typeface="Arial Nova" panose="020B0504020202020204" pitchFamily="34" charset="0"/>
                <a:ea typeface="Verdana" panose="020B0604030504040204" pitchFamily="34" charset="0"/>
              </a:rPr>
              <a:t>02</a:t>
            </a:r>
          </a:p>
        </p:txBody>
      </p:sp>
      <p:sp>
        <p:nvSpPr>
          <p:cNvPr id="26" name="Google Shape;7937;p333">
            <a:extLst>
              <a:ext uri="{FF2B5EF4-FFF2-40B4-BE49-F238E27FC236}">
                <a16:creationId xmlns:a16="http://schemas.microsoft.com/office/drawing/2014/main" id="{16239B98-1893-B28F-9549-1496FA0F321D}"/>
              </a:ext>
            </a:extLst>
          </p:cNvPr>
          <p:cNvSpPr txBox="1">
            <a:spLocks/>
          </p:cNvSpPr>
          <p:nvPr/>
        </p:nvSpPr>
        <p:spPr>
          <a:xfrm>
            <a:off x="1642016" y="3562239"/>
            <a:ext cx="853599" cy="639000"/>
          </a:xfrm>
          <a:prstGeom prst="rect">
            <a:avLst/>
          </a:prstGeom>
        </p:spPr>
        <p:txBody>
          <a:bodyPr spcFirstLastPara="1" wrap="square" lIns="0" tIns="0" rIns="0" bIns="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 sz="3200" b="1" dirty="0">
                <a:latin typeface="Arial Nova" panose="020B0504020202020204" pitchFamily="34" charset="0"/>
                <a:ea typeface="Verdana" panose="020B0604030504040204" pitchFamily="34" charset="0"/>
              </a:rPr>
              <a:t>03</a:t>
            </a:r>
          </a:p>
        </p:txBody>
      </p:sp>
      <p:sp>
        <p:nvSpPr>
          <p:cNvPr id="27" name="Google Shape;7939;p333">
            <a:extLst>
              <a:ext uri="{FF2B5EF4-FFF2-40B4-BE49-F238E27FC236}">
                <a16:creationId xmlns:a16="http://schemas.microsoft.com/office/drawing/2014/main" id="{024E278E-4F8D-A20F-90E4-535CB8FE8D86}"/>
              </a:ext>
            </a:extLst>
          </p:cNvPr>
          <p:cNvSpPr txBox="1">
            <a:spLocks/>
          </p:cNvSpPr>
          <p:nvPr/>
        </p:nvSpPr>
        <p:spPr>
          <a:xfrm>
            <a:off x="1651252" y="4326859"/>
            <a:ext cx="853598" cy="639000"/>
          </a:xfrm>
          <a:prstGeom prst="rect">
            <a:avLst/>
          </a:prstGeom>
        </p:spPr>
        <p:txBody>
          <a:bodyPr spcFirstLastPara="1" wrap="square" lIns="0" tIns="0" rIns="0" bIns="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 sz="3200" b="1" dirty="0">
                <a:latin typeface="Arial Nova" panose="020B0504020202020204" pitchFamily="34" charset="0"/>
                <a:ea typeface="Verdana" panose="020B0604030504040204" pitchFamily="34" charset="0"/>
              </a:rPr>
              <a:t>04</a:t>
            </a:r>
          </a:p>
        </p:txBody>
      </p:sp>
      <p:sp>
        <p:nvSpPr>
          <p:cNvPr id="28" name="Google Shape;7941;p333">
            <a:extLst>
              <a:ext uri="{FF2B5EF4-FFF2-40B4-BE49-F238E27FC236}">
                <a16:creationId xmlns:a16="http://schemas.microsoft.com/office/drawing/2014/main" id="{4AFF6C16-1A98-0210-B79C-C444B9C09B75}"/>
              </a:ext>
            </a:extLst>
          </p:cNvPr>
          <p:cNvSpPr txBox="1">
            <a:spLocks/>
          </p:cNvSpPr>
          <p:nvPr/>
        </p:nvSpPr>
        <p:spPr>
          <a:xfrm>
            <a:off x="1671159" y="5248864"/>
            <a:ext cx="878491" cy="639000"/>
          </a:xfrm>
          <a:prstGeom prst="rect">
            <a:avLst/>
          </a:prstGeom>
        </p:spPr>
        <p:txBody>
          <a:bodyPr spcFirstLastPara="1" wrap="square" lIns="0" tIns="0" rIns="0" bIns="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 sz="3200" b="1" dirty="0">
                <a:latin typeface="Arial Nova" panose="020B0504020202020204" pitchFamily="34" charset="0"/>
                <a:ea typeface="Verdana" panose="020B0604030504040204" pitchFamily="34" charset="0"/>
              </a:rPr>
              <a:t>05</a:t>
            </a:r>
          </a:p>
        </p:txBody>
      </p:sp>
      <p:sp>
        <p:nvSpPr>
          <p:cNvPr id="29" name="Google Shape;7943;p333">
            <a:extLst>
              <a:ext uri="{FF2B5EF4-FFF2-40B4-BE49-F238E27FC236}">
                <a16:creationId xmlns:a16="http://schemas.microsoft.com/office/drawing/2014/main" id="{4C2A35C8-DDCA-9844-B292-A7399A7C8B50}"/>
              </a:ext>
            </a:extLst>
          </p:cNvPr>
          <p:cNvSpPr txBox="1">
            <a:spLocks/>
          </p:cNvSpPr>
          <p:nvPr/>
        </p:nvSpPr>
        <p:spPr>
          <a:xfrm>
            <a:off x="1651252" y="1987795"/>
            <a:ext cx="918306" cy="639000"/>
          </a:xfrm>
          <a:prstGeom prst="rect">
            <a:avLst/>
          </a:prstGeom>
        </p:spPr>
        <p:txBody>
          <a:bodyPr spcFirstLastPara="1" wrap="square" lIns="0" tIns="0" rIns="0" bIns="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 sz="3200" b="1" dirty="0">
                <a:latin typeface="Arial Nova" panose="020B0504020202020204" pitchFamily="34" charset="0"/>
                <a:ea typeface="Verdana" panose="020B0604030504040204" pitchFamily="34" charset="0"/>
              </a:rPr>
              <a:t>01</a:t>
            </a:r>
          </a:p>
        </p:txBody>
      </p:sp>
      <p:sp>
        <p:nvSpPr>
          <p:cNvPr id="30" name="TextBox 29">
            <a:extLst>
              <a:ext uri="{FF2B5EF4-FFF2-40B4-BE49-F238E27FC236}">
                <a16:creationId xmlns:a16="http://schemas.microsoft.com/office/drawing/2014/main" id="{06A57038-4219-37A0-2F4E-FE6C5E86781C}"/>
              </a:ext>
            </a:extLst>
          </p:cNvPr>
          <p:cNvSpPr txBox="1"/>
          <p:nvPr/>
        </p:nvSpPr>
        <p:spPr>
          <a:xfrm>
            <a:off x="2429076" y="4310820"/>
            <a:ext cx="3952378" cy="707886"/>
          </a:xfrm>
          <a:prstGeom prst="rect">
            <a:avLst/>
          </a:prstGeom>
          <a:noFill/>
        </p:spPr>
        <p:txBody>
          <a:bodyPr wrap="square" rtlCol="0">
            <a:spAutoFit/>
          </a:bodyPr>
          <a:lstStyle/>
          <a:p>
            <a:r>
              <a:rPr lang="en-US" sz="2000" dirty="0">
                <a:latin typeface="Arial Nova" panose="020B0504020202020204" pitchFamily="34" charset="0"/>
                <a:ea typeface="Verdana" panose="020B0604030504040204" pitchFamily="34" charset="0"/>
              </a:rPr>
              <a:t>Existing Coastal Management Program Policies </a:t>
            </a:r>
          </a:p>
        </p:txBody>
      </p:sp>
      <p:sp>
        <p:nvSpPr>
          <p:cNvPr id="31" name="TextBox 30">
            <a:extLst>
              <a:ext uri="{FF2B5EF4-FFF2-40B4-BE49-F238E27FC236}">
                <a16:creationId xmlns:a16="http://schemas.microsoft.com/office/drawing/2014/main" id="{D2CC121C-61CD-0AA4-66DC-01EA3F70AD1F}"/>
              </a:ext>
            </a:extLst>
          </p:cNvPr>
          <p:cNvSpPr txBox="1"/>
          <p:nvPr/>
        </p:nvSpPr>
        <p:spPr>
          <a:xfrm>
            <a:off x="2429076" y="2843431"/>
            <a:ext cx="3952378" cy="400110"/>
          </a:xfrm>
          <a:prstGeom prst="rect">
            <a:avLst/>
          </a:prstGeom>
          <a:noFill/>
        </p:spPr>
        <p:txBody>
          <a:bodyPr wrap="square" rtlCol="0">
            <a:spAutoFit/>
          </a:bodyPr>
          <a:lstStyle/>
          <a:p>
            <a:r>
              <a:rPr lang="en-US" sz="2000" dirty="0">
                <a:latin typeface="Arial Nova" panose="020B0504020202020204" pitchFamily="34" charset="0"/>
                <a:ea typeface="Verdana" panose="020B0604030504040204" pitchFamily="34" charset="0"/>
              </a:rPr>
              <a:t>Project Schedule Update</a:t>
            </a:r>
          </a:p>
        </p:txBody>
      </p:sp>
      <p:sp>
        <p:nvSpPr>
          <p:cNvPr id="32" name="TextBox 31">
            <a:extLst>
              <a:ext uri="{FF2B5EF4-FFF2-40B4-BE49-F238E27FC236}">
                <a16:creationId xmlns:a16="http://schemas.microsoft.com/office/drawing/2014/main" id="{57DC66DE-CE97-9477-432B-01ADBF0D9970}"/>
              </a:ext>
            </a:extLst>
          </p:cNvPr>
          <p:cNvSpPr txBox="1"/>
          <p:nvPr/>
        </p:nvSpPr>
        <p:spPr>
          <a:xfrm>
            <a:off x="2429076" y="3681947"/>
            <a:ext cx="3952378" cy="400110"/>
          </a:xfrm>
          <a:prstGeom prst="rect">
            <a:avLst/>
          </a:prstGeom>
          <a:noFill/>
        </p:spPr>
        <p:txBody>
          <a:bodyPr wrap="square" rtlCol="0">
            <a:spAutoFit/>
          </a:bodyPr>
          <a:lstStyle/>
          <a:p>
            <a:r>
              <a:rPr lang="en-US" sz="2000" dirty="0">
                <a:latin typeface="Arial Nova" panose="020B0504020202020204" pitchFamily="34" charset="0"/>
                <a:ea typeface="Verdana" panose="020B0604030504040204" pitchFamily="34" charset="0"/>
              </a:rPr>
              <a:t>Public Engagement Update</a:t>
            </a:r>
          </a:p>
        </p:txBody>
      </p:sp>
      <p:sp>
        <p:nvSpPr>
          <p:cNvPr id="33" name="TextBox 32">
            <a:extLst>
              <a:ext uri="{FF2B5EF4-FFF2-40B4-BE49-F238E27FC236}">
                <a16:creationId xmlns:a16="http://schemas.microsoft.com/office/drawing/2014/main" id="{9395A188-35C1-4CF2-0949-B744CF0CC3A4}"/>
              </a:ext>
            </a:extLst>
          </p:cNvPr>
          <p:cNvSpPr txBox="1"/>
          <p:nvPr/>
        </p:nvSpPr>
        <p:spPr>
          <a:xfrm>
            <a:off x="2429076" y="2115750"/>
            <a:ext cx="3952378" cy="400110"/>
          </a:xfrm>
          <a:prstGeom prst="rect">
            <a:avLst/>
          </a:prstGeom>
          <a:noFill/>
        </p:spPr>
        <p:txBody>
          <a:bodyPr wrap="square" rtlCol="0">
            <a:spAutoFit/>
          </a:bodyPr>
          <a:lstStyle/>
          <a:p>
            <a:r>
              <a:rPr lang="en-US" sz="2000" dirty="0">
                <a:latin typeface="Arial Nova" panose="020B0504020202020204" pitchFamily="34" charset="0"/>
                <a:ea typeface="Verdana" panose="020B0604030504040204" pitchFamily="34" charset="0"/>
              </a:rPr>
              <a:t>Welcome</a:t>
            </a:r>
          </a:p>
        </p:txBody>
      </p:sp>
      <p:grpSp>
        <p:nvGrpSpPr>
          <p:cNvPr id="2" name="Group 1">
            <a:extLst>
              <a:ext uri="{FF2B5EF4-FFF2-40B4-BE49-F238E27FC236}">
                <a16:creationId xmlns:a16="http://schemas.microsoft.com/office/drawing/2014/main" id="{394E0381-B5BB-CE90-0D78-7BD48FE1294E}"/>
              </a:ext>
            </a:extLst>
          </p:cNvPr>
          <p:cNvGrpSpPr/>
          <p:nvPr/>
        </p:nvGrpSpPr>
        <p:grpSpPr>
          <a:xfrm rot="5400000">
            <a:off x="655202" y="3253039"/>
            <a:ext cx="12199108" cy="135259"/>
            <a:chOff x="-7106" y="253934"/>
            <a:chExt cx="12199108" cy="396131"/>
          </a:xfrm>
        </p:grpSpPr>
        <p:sp>
          <p:nvSpPr>
            <p:cNvPr id="3" name="Rectangle 2">
              <a:extLst>
                <a:ext uri="{FF2B5EF4-FFF2-40B4-BE49-F238E27FC236}">
                  <a16:creationId xmlns:a16="http://schemas.microsoft.com/office/drawing/2014/main" id="{F863E3DA-BE38-A51D-B556-3BC490EB4208}"/>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447B4444-46DC-89FF-4488-22BAD9E713D4}"/>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4E92830-0BAB-D4A9-D7DD-8C61F86C3ACE}"/>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E08ECE13-8587-6E67-17AA-127817C57508}"/>
              </a:ext>
            </a:extLst>
          </p:cNvPr>
          <p:cNvSpPr txBox="1"/>
          <p:nvPr/>
        </p:nvSpPr>
        <p:spPr>
          <a:xfrm>
            <a:off x="2429076" y="5350000"/>
            <a:ext cx="3952378" cy="400110"/>
          </a:xfrm>
          <a:prstGeom prst="rect">
            <a:avLst/>
          </a:prstGeom>
          <a:noFill/>
        </p:spPr>
        <p:txBody>
          <a:bodyPr wrap="square" rtlCol="0">
            <a:spAutoFit/>
          </a:bodyPr>
          <a:lstStyle/>
          <a:p>
            <a:r>
              <a:rPr lang="en-US" sz="2000" dirty="0">
                <a:latin typeface="Arial Nova" panose="020B0504020202020204" pitchFamily="34" charset="0"/>
                <a:ea typeface="Verdana" panose="020B0604030504040204" pitchFamily="34" charset="0"/>
              </a:rPr>
              <a:t>Next Steps </a:t>
            </a:r>
          </a:p>
        </p:txBody>
      </p:sp>
    </p:spTree>
    <p:extLst>
      <p:ext uri="{BB962C8B-B14F-4D97-AF65-F5344CB8AC3E}">
        <p14:creationId xmlns:p14="http://schemas.microsoft.com/office/powerpoint/2010/main" val="33234627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8120">
          <a:extLst>
            <a:ext uri="{FF2B5EF4-FFF2-40B4-BE49-F238E27FC236}">
              <a16:creationId xmlns:a16="http://schemas.microsoft.com/office/drawing/2014/main" id="{88086F27-5A97-909E-AD30-C486B24E0245}"/>
            </a:ext>
          </a:extLst>
        </p:cNvPr>
        <p:cNvGrpSpPr/>
        <p:nvPr/>
      </p:nvGrpSpPr>
      <p:grpSpPr>
        <a:xfrm>
          <a:off x="0" y="0"/>
          <a:ext cx="0" cy="0"/>
          <a:chOff x="0" y="0"/>
          <a:chExt cx="0" cy="0"/>
        </a:xfrm>
      </p:grpSpPr>
      <p:sp>
        <p:nvSpPr>
          <p:cNvPr id="8122" name="Google Shape;8122;p344">
            <a:extLst>
              <a:ext uri="{FF2B5EF4-FFF2-40B4-BE49-F238E27FC236}">
                <a16:creationId xmlns:a16="http://schemas.microsoft.com/office/drawing/2014/main" id="{E1771A49-47FF-366F-8C4E-B20A381A9E0D}"/>
              </a:ext>
            </a:extLst>
          </p:cNvPr>
          <p:cNvSpPr txBox="1">
            <a:spLocks noGrp="1"/>
          </p:cNvSpPr>
          <p:nvPr>
            <p:ph type="title"/>
          </p:nvPr>
        </p:nvSpPr>
        <p:spPr>
          <a:xfrm>
            <a:off x="1029212" y="581611"/>
            <a:ext cx="10387600" cy="1123274"/>
          </a:xfrm>
          <a:prstGeom prst="rect">
            <a:avLst/>
          </a:prstGeom>
        </p:spPr>
        <p:txBody>
          <a:bodyPr spcFirstLastPara="1" wrap="square" lIns="0" tIns="121900" rIns="0" bIns="243833" anchor="b" anchorCtr="0">
            <a:noAutofit/>
          </a:bodyPr>
          <a:lstStyle/>
          <a:p>
            <a:r>
              <a:rPr lang="en" sz="2800" b="1" dirty="0">
                <a:latin typeface="Arial Nova" panose="020B0504020202020204" pitchFamily="34" charset="0"/>
              </a:rPr>
              <a:t>State Coastal Policies – Water and Air Resources Policies</a:t>
            </a:r>
            <a:endParaRPr sz="2800" b="1" dirty="0">
              <a:latin typeface="Arial Nova" panose="020B0504020202020204" pitchFamily="34" charset="0"/>
            </a:endParaRPr>
          </a:p>
        </p:txBody>
      </p:sp>
      <p:grpSp>
        <p:nvGrpSpPr>
          <p:cNvPr id="2" name="Group 1">
            <a:extLst>
              <a:ext uri="{FF2B5EF4-FFF2-40B4-BE49-F238E27FC236}">
                <a16:creationId xmlns:a16="http://schemas.microsoft.com/office/drawing/2014/main" id="{E01C50FB-879B-8544-050D-2382622D8555}"/>
              </a:ext>
            </a:extLst>
          </p:cNvPr>
          <p:cNvGrpSpPr/>
          <p:nvPr/>
        </p:nvGrpSpPr>
        <p:grpSpPr>
          <a:xfrm>
            <a:off x="1029212" y="1660790"/>
            <a:ext cx="4394719" cy="102358"/>
            <a:chOff x="-7106" y="253934"/>
            <a:chExt cx="12199108" cy="396131"/>
          </a:xfrm>
        </p:grpSpPr>
        <p:sp>
          <p:nvSpPr>
            <p:cNvPr id="3" name="Rectangle 2">
              <a:extLst>
                <a:ext uri="{FF2B5EF4-FFF2-40B4-BE49-F238E27FC236}">
                  <a16:creationId xmlns:a16="http://schemas.microsoft.com/office/drawing/2014/main" id="{F46F3F83-9F88-D12F-75EC-035C95AD87C1}"/>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61AEE29-478D-5EA9-D032-C2C8512EB442}"/>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C0F7AEB-D4E2-8FF4-1131-B0B32FE53050}"/>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Box 3">
            <a:extLst>
              <a:ext uri="{FF2B5EF4-FFF2-40B4-BE49-F238E27FC236}">
                <a16:creationId xmlns:a16="http://schemas.microsoft.com/office/drawing/2014/main" id="{640E6559-3498-6507-1FAD-A70EB1B4D5CE}"/>
              </a:ext>
            </a:extLst>
          </p:cNvPr>
          <p:cNvSpPr txBox="1"/>
          <p:nvPr/>
        </p:nvSpPr>
        <p:spPr>
          <a:xfrm>
            <a:off x="902000" y="73230"/>
            <a:ext cx="11475745" cy="707886"/>
          </a:xfrm>
          <a:prstGeom prst="rect">
            <a:avLst/>
          </a:prstGeom>
          <a:noFill/>
        </p:spPr>
        <p:txBody>
          <a:bodyPr wrap="square" rtlCol="0">
            <a:spAutoFit/>
          </a:bodyPr>
          <a:lstStyle/>
          <a:p>
            <a:r>
              <a:rPr lang="en-US" sz="4000" b="1" dirty="0">
                <a:latin typeface="Arial Nova" panose="020B0504020202020204" pitchFamily="34" charset="0"/>
                <a:ea typeface="Verdana" panose="020B0604030504040204" pitchFamily="34" charset="0"/>
              </a:rPr>
              <a:t>Coastal Management Policies</a:t>
            </a:r>
          </a:p>
        </p:txBody>
      </p:sp>
      <p:grpSp>
        <p:nvGrpSpPr>
          <p:cNvPr id="7" name="Group 6">
            <a:extLst>
              <a:ext uri="{FF2B5EF4-FFF2-40B4-BE49-F238E27FC236}">
                <a16:creationId xmlns:a16="http://schemas.microsoft.com/office/drawing/2014/main" id="{F3A6B905-FD4B-9B91-3334-693651C0EB38}"/>
              </a:ext>
            </a:extLst>
          </p:cNvPr>
          <p:cNvGrpSpPr/>
          <p:nvPr/>
        </p:nvGrpSpPr>
        <p:grpSpPr>
          <a:xfrm>
            <a:off x="1029212" y="847633"/>
            <a:ext cx="4394719" cy="102358"/>
            <a:chOff x="-7106" y="253934"/>
            <a:chExt cx="12199108" cy="396131"/>
          </a:xfrm>
        </p:grpSpPr>
        <p:sp>
          <p:nvSpPr>
            <p:cNvPr id="10" name="Rectangle 9">
              <a:extLst>
                <a:ext uri="{FF2B5EF4-FFF2-40B4-BE49-F238E27FC236}">
                  <a16:creationId xmlns:a16="http://schemas.microsoft.com/office/drawing/2014/main" id="{5AA3D648-85F1-52F0-4634-E7DD267A21FA}"/>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112CB6A-5B7B-FC9B-9B03-D5A68120264F}"/>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4FF805B-8B14-A2E4-EF8B-1CA856CDD8FA}"/>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descr="A orange and black rectangle&#10;&#10;Description automatically generated">
            <a:extLst>
              <a:ext uri="{FF2B5EF4-FFF2-40B4-BE49-F238E27FC236}">
                <a16:creationId xmlns:a16="http://schemas.microsoft.com/office/drawing/2014/main" id="{A6345672-DDA7-2BC0-1BBB-A9AF01A601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6776" y="5839549"/>
            <a:ext cx="878492" cy="878492"/>
          </a:xfrm>
          <a:prstGeom prst="rect">
            <a:avLst/>
          </a:prstGeom>
        </p:spPr>
      </p:pic>
      <p:graphicFrame>
        <p:nvGraphicFramePr>
          <p:cNvPr id="19" name="Table 18">
            <a:extLst>
              <a:ext uri="{FF2B5EF4-FFF2-40B4-BE49-F238E27FC236}">
                <a16:creationId xmlns:a16="http://schemas.microsoft.com/office/drawing/2014/main" id="{AF8D782A-CBAF-6760-0F04-167CAAC4F1A5}"/>
              </a:ext>
            </a:extLst>
          </p:cNvPr>
          <p:cNvGraphicFramePr>
            <a:graphicFrameLocks noGrp="1"/>
          </p:cNvGraphicFramePr>
          <p:nvPr>
            <p:extLst>
              <p:ext uri="{D42A27DB-BD31-4B8C-83A1-F6EECF244321}">
                <p14:modId xmlns:p14="http://schemas.microsoft.com/office/powerpoint/2010/main" val="3967695380"/>
              </p:ext>
            </p:extLst>
          </p:nvPr>
        </p:nvGraphicFramePr>
        <p:xfrm>
          <a:off x="410966" y="2076227"/>
          <a:ext cx="11005846" cy="3627120"/>
        </p:xfrm>
        <a:graphic>
          <a:graphicData uri="http://schemas.openxmlformats.org/drawingml/2006/table">
            <a:tbl>
              <a:tblPr firstRow="1" bandRow="1">
                <a:tableStyleId>{2D5ABB26-0587-4C30-8999-92F81FD0307C}</a:tableStyleId>
              </a:tblPr>
              <a:tblGrid>
                <a:gridCol w="1890722">
                  <a:extLst>
                    <a:ext uri="{9D8B030D-6E8A-4147-A177-3AD203B41FA5}">
                      <a16:colId xmlns:a16="http://schemas.microsoft.com/office/drawing/2014/main" val="729370956"/>
                    </a:ext>
                  </a:extLst>
                </a:gridCol>
                <a:gridCol w="9115124">
                  <a:extLst>
                    <a:ext uri="{9D8B030D-6E8A-4147-A177-3AD203B41FA5}">
                      <a16:colId xmlns:a16="http://schemas.microsoft.com/office/drawing/2014/main" val="2195261402"/>
                    </a:ext>
                  </a:extLst>
                </a:gridCol>
              </a:tblGrid>
              <a:tr h="413028">
                <a:tc>
                  <a:txBody>
                    <a:bodyPr/>
                    <a:lstStyle/>
                    <a:p>
                      <a:r>
                        <a:rPr lang="en-US" sz="2000" b="1" dirty="0">
                          <a:latin typeface="Arial Nova" panose="020B0504020202020204" pitchFamily="34" charset="0"/>
                        </a:rPr>
                        <a:t>Policy 33</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b="1" dirty="0">
                          <a:latin typeface="Arial Nova" panose="020B0504020202020204" pitchFamily="34" charset="0"/>
                        </a:rPr>
                        <a:t>Best management practices </a:t>
                      </a:r>
                      <a:r>
                        <a:rPr lang="en-US" sz="2000" dirty="0">
                          <a:latin typeface="Arial Nova" panose="020B0504020202020204" pitchFamily="34" charset="0"/>
                        </a:rPr>
                        <a:t>will be used to </a:t>
                      </a:r>
                      <a:r>
                        <a:rPr lang="en-US" sz="2000" b="1" dirty="0">
                          <a:latin typeface="Arial Nova" panose="020B0504020202020204" pitchFamily="34" charset="0"/>
                        </a:rPr>
                        <a:t>ensure the control of stormwater runoff</a:t>
                      </a:r>
                      <a:r>
                        <a:rPr lang="en-US" sz="2000" dirty="0">
                          <a:latin typeface="Arial Nova" panose="020B0504020202020204" pitchFamily="34" charset="0"/>
                        </a:rPr>
                        <a:t> and </a:t>
                      </a:r>
                      <a:r>
                        <a:rPr lang="en-US" sz="2000" b="1" dirty="0">
                          <a:latin typeface="Arial Nova" panose="020B0504020202020204" pitchFamily="34" charset="0"/>
                        </a:rPr>
                        <a:t>combined sewer overflows </a:t>
                      </a:r>
                      <a:r>
                        <a:rPr lang="en-US" sz="2000" dirty="0">
                          <a:latin typeface="Arial Nova" panose="020B0504020202020204" pitchFamily="34" charset="0"/>
                        </a:rPr>
                        <a:t>draining into coastal waters.</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7797739"/>
                  </a:ext>
                </a:extLst>
              </a:tr>
              <a:tr h="413028">
                <a:tc>
                  <a:txBody>
                    <a:bodyPr/>
                    <a:lstStyle/>
                    <a:p>
                      <a:r>
                        <a:rPr lang="en-US" sz="2000" b="1" dirty="0">
                          <a:latin typeface="Arial Nova" panose="020B0504020202020204" pitchFamily="34" charset="0"/>
                        </a:rPr>
                        <a:t>Policy 34</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b="1" dirty="0">
                          <a:latin typeface="Arial Nova" panose="020B0504020202020204" pitchFamily="34" charset="0"/>
                        </a:rPr>
                        <a:t>Discharge of waste materials </a:t>
                      </a:r>
                      <a:r>
                        <a:rPr lang="en-US" sz="2000" dirty="0">
                          <a:latin typeface="Arial Nova" panose="020B0504020202020204" pitchFamily="34" charset="0"/>
                        </a:rPr>
                        <a:t>into coastal waters </a:t>
                      </a:r>
                      <a:r>
                        <a:rPr lang="en-US" sz="2000" b="1" dirty="0">
                          <a:latin typeface="Arial Nova" panose="020B0504020202020204" pitchFamily="34" charset="0"/>
                        </a:rPr>
                        <a:t>from vessels subject to State jurisdiction</a:t>
                      </a:r>
                      <a:r>
                        <a:rPr lang="en-US" sz="2000" dirty="0">
                          <a:latin typeface="Arial Nova" panose="020B0504020202020204" pitchFamily="34" charset="0"/>
                        </a:rPr>
                        <a:t> will be limited so as to </a:t>
                      </a:r>
                      <a:r>
                        <a:rPr lang="en-US" sz="2000" b="1" dirty="0">
                          <a:latin typeface="Arial Nova" panose="020B0504020202020204" pitchFamily="34" charset="0"/>
                        </a:rPr>
                        <a:t>protect significant fish and wildlife habitats, recreational areas </a:t>
                      </a:r>
                      <a:r>
                        <a:rPr lang="en-US" sz="2000" b="0" dirty="0">
                          <a:latin typeface="Arial Nova" panose="020B0504020202020204" pitchFamily="34" charset="0"/>
                        </a:rPr>
                        <a:t>and</a:t>
                      </a:r>
                      <a:r>
                        <a:rPr lang="en-US" sz="2000" b="1" dirty="0">
                          <a:latin typeface="Arial Nova" panose="020B0504020202020204" pitchFamily="34" charset="0"/>
                        </a:rPr>
                        <a:t> water supply areas</a:t>
                      </a:r>
                      <a:r>
                        <a:rPr lang="en-US" sz="2000" dirty="0">
                          <a:latin typeface="Arial Nova" panose="020B0504020202020204" pitchFamily="34" charset="0"/>
                        </a:rPr>
                        <a:t>.</a:t>
                      </a:r>
                      <a:endParaRPr lang="en-US" sz="2000" b="0" dirty="0">
                        <a:latin typeface="Arial Nova" panose="020B05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5539394"/>
                  </a:ext>
                </a:extLst>
              </a:tr>
              <a:tr h="370840">
                <a:tc>
                  <a:txBody>
                    <a:bodyPr/>
                    <a:lstStyle/>
                    <a:p>
                      <a:r>
                        <a:rPr lang="en-US" sz="2000" b="1" dirty="0">
                          <a:latin typeface="Arial Nova" panose="020B0504020202020204" pitchFamily="34" charset="0"/>
                        </a:rPr>
                        <a:t>Policy 35</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r>
                        <a:rPr lang="en-US" sz="2000" b="1" dirty="0">
                          <a:latin typeface="Arial Nova" panose="020B0504020202020204" pitchFamily="34" charset="0"/>
                        </a:rPr>
                        <a:t>Dredging</a:t>
                      </a:r>
                      <a:r>
                        <a:rPr lang="en-US" sz="2000" dirty="0">
                          <a:latin typeface="Arial Nova" panose="020B0504020202020204" pitchFamily="34" charset="0"/>
                        </a:rPr>
                        <a:t> and </a:t>
                      </a:r>
                      <a:r>
                        <a:rPr lang="en-US" sz="2000" b="1" dirty="0">
                          <a:latin typeface="Arial Nova" panose="020B0504020202020204" pitchFamily="34" charset="0"/>
                        </a:rPr>
                        <a:t>filling</a:t>
                      </a:r>
                      <a:r>
                        <a:rPr lang="en-US" sz="2000" dirty="0">
                          <a:latin typeface="Arial Nova" panose="020B0504020202020204" pitchFamily="34" charset="0"/>
                        </a:rPr>
                        <a:t> in coastal waters and </a:t>
                      </a:r>
                      <a:r>
                        <a:rPr lang="en-US" sz="2000" b="1" dirty="0">
                          <a:latin typeface="Arial Nova" panose="020B0504020202020204" pitchFamily="34" charset="0"/>
                        </a:rPr>
                        <a:t>disposal</a:t>
                      </a:r>
                      <a:r>
                        <a:rPr lang="en-US" sz="2000" dirty="0">
                          <a:latin typeface="Arial Nova" panose="020B0504020202020204" pitchFamily="34" charset="0"/>
                        </a:rPr>
                        <a:t> of </a:t>
                      </a:r>
                      <a:r>
                        <a:rPr lang="en-US" sz="2000" b="1" dirty="0">
                          <a:latin typeface="Arial Nova" panose="020B0504020202020204" pitchFamily="34" charset="0"/>
                        </a:rPr>
                        <a:t>dredged material </a:t>
                      </a:r>
                      <a:r>
                        <a:rPr lang="en-US" sz="2000" dirty="0">
                          <a:latin typeface="Arial Nova" panose="020B0504020202020204" pitchFamily="34" charset="0"/>
                        </a:rPr>
                        <a:t>will be undertaken in a manner that </a:t>
                      </a:r>
                      <a:r>
                        <a:rPr lang="en-US" sz="2000" b="1" dirty="0">
                          <a:latin typeface="Arial Nova" panose="020B0504020202020204" pitchFamily="34" charset="0"/>
                        </a:rPr>
                        <a:t>meets existing State dredging permit requirements</a:t>
                      </a:r>
                      <a:r>
                        <a:rPr lang="en-US" sz="2000" dirty="0">
                          <a:latin typeface="Arial Nova" panose="020B0504020202020204" pitchFamily="34" charset="0"/>
                        </a:rPr>
                        <a:t>, and protects significant fish and wildlife habitats, scenic resources, natural protective features, important agricultural lands, and wetlands.</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233030742"/>
                  </a:ext>
                </a:extLst>
              </a:tr>
            </a:tbl>
          </a:graphicData>
        </a:graphic>
      </p:graphicFrame>
    </p:spTree>
    <p:extLst>
      <p:ext uri="{BB962C8B-B14F-4D97-AF65-F5344CB8AC3E}">
        <p14:creationId xmlns:p14="http://schemas.microsoft.com/office/powerpoint/2010/main" val="22963685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8120">
          <a:extLst>
            <a:ext uri="{FF2B5EF4-FFF2-40B4-BE49-F238E27FC236}">
              <a16:creationId xmlns:a16="http://schemas.microsoft.com/office/drawing/2014/main" id="{39507379-0AAB-D8CF-655B-3A8FC632769A}"/>
            </a:ext>
          </a:extLst>
        </p:cNvPr>
        <p:cNvGrpSpPr/>
        <p:nvPr/>
      </p:nvGrpSpPr>
      <p:grpSpPr>
        <a:xfrm>
          <a:off x="0" y="0"/>
          <a:ext cx="0" cy="0"/>
          <a:chOff x="0" y="0"/>
          <a:chExt cx="0" cy="0"/>
        </a:xfrm>
      </p:grpSpPr>
      <p:sp>
        <p:nvSpPr>
          <p:cNvPr id="8122" name="Google Shape;8122;p344">
            <a:extLst>
              <a:ext uri="{FF2B5EF4-FFF2-40B4-BE49-F238E27FC236}">
                <a16:creationId xmlns:a16="http://schemas.microsoft.com/office/drawing/2014/main" id="{0CFCEF51-7A86-77A0-3B66-06C92B685396}"/>
              </a:ext>
            </a:extLst>
          </p:cNvPr>
          <p:cNvSpPr txBox="1">
            <a:spLocks noGrp="1"/>
          </p:cNvSpPr>
          <p:nvPr>
            <p:ph type="title"/>
          </p:nvPr>
        </p:nvSpPr>
        <p:spPr>
          <a:xfrm>
            <a:off x="1029212" y="581611"/>
            <a:ext cx="10387600" cy="1123274"/>
          </a:xfrm>
          <a:prstGeom prst="rect">
            <a:avLst/>
          </a:prstGeom>
        </p:spPr>
        <p:txBody>
          <a:bodyPr spcFirstLastPara="1" wrap="square" lIns="0" tIns="121900" rIns="0" bIns="243833" anchor="b" anchorCtr="0">
            <a:noAutofit/>
          </a:bodyPr>
          <a:lstStyle/>
          <a:p>
            <a:r>
              <a:rPr lang="en" sz="2800" b="1" dirty="0">
                <a:latin typeface="Arial Nova" panose="020B0504020202020204" pitchFamily="34" charset="0"/>
              </a:rPr>
              <a:t>State Coastal Policies – Water and Air Resources Policies</a:t>
            </a:r>
            <a:endParaRPr sz="2800" b="1" dirty="0">
              <a:latin typeface="Arial Nova" panose="020B0504020202020204" pitchFamily="34" charset="0"/>
            </a:endParaRPr>
          </a:p>
        </p:txBody>
      </p:sp>
      <p:grpSp>
        <p:nvGrpSpPr>
          <p:cNvPr id="2" name="Group 1">
            <a:extLst>
              <a:ext uri="{FF2B5EF4-FFF2-40B4-BE49-F238E27FC236}">
                <a16:creationId xmlns:a16="http://schemas.microsoft.com/office/drawing/2014/main" id="{29793381-C1C4-020C-343E-D37496AC5B4C}"/>
              </a:ext>
            </a:extLst>
          </p:cNvPr>
          <p:cNvGrpSpPr/>
          <p:nvPr/>
        </p:nvGrpSpPr>
        <p:grpSpPr>
          <a:xfrm>
            <a:off x="1029212" y="1660790"/>
            <a:ext cx="4394719" cy="102358"/>
            <a:chOff x="-7106" y="253934"/>
            <a:chExt cx="12199108" cy="396131"/>
          </a:xfrm>
        </p:grpSpPr>
        <p:sp>
          <p:nvSpPr>
            <p:cNvPr id="3" name="Rectangle 2">
              <a:extLst>
                <a:ext uri="{FF2B5EF4-FFF2-40B4-BE49-F238E27FC236}">
                  <a16:creationId xmlns:a16="http://schemas.microsoft.com/office/drawing/2014/main" id="{1971B327-B0C9-56F5-3A05-DB64529426B2}"/>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7758F76-6A73-0AC5-1DAD-6FD2AE6CD46A}"/>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94F0280-EDDC-F801-B9BB-14A26218992D}"/>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Box 3">
            <a:extLst>
              <a:ext uri="{FF2B5EF4-FFF2-40B4-BE49-F238E27FC236}">
                <a16:creationId xmlns:a16="http://schemas.microsoft.com/office/drawing/2014/main" id="{A744FFE8-380F-883C-79FF-CD5F12934EA2}"/>
              </a:ext>
            </a:extLst>
          </p:cNvPr>
          <p:cNvSpPr txBox="1"/>
          <p:nvPr/>
        </p:nvSpPr>
        <p:spPr>
          <a:xfrm>
            <a:off x="902000" y="73230"/>
            <a:ext cx="11475745" cy="707886"/>
          </a:xfrm>
          <a:prstGeom prst="rect">
            <a:avLst/>
          </a:prstGeom>
          <a:noFill/>
        </p:spPr>
        <p:txBody>
          <a:bodyPr wrap="square" rtlCol="0">
            <a:spAutoFit/>
          </a:bodyPr>
          <a:lstStyle/>
          <a:p>
            <a:r>
              <a:rPr lang="en-US" sz="4000" b="1" dirty="0">
                <a:latin typeface="Arial Nova" panose="020B0504020202020204" pitchFamily="34" charset="0"/>
                <a:ea typeface="Verdana" panose="020B0604030504040204" pitchFamily="34" charset="0"/>
              </a:rPr>
              <a:t>Coastal Management Policies</a:t>
            </a:r>
          </a:p>
        </p:txBody>
      </p:sp>
      <p:grpSp>
        <p:nvGrpSpPr>
          <p:cNvPr id="7" name="Group 6">
            <a:extLst>
              <a:ext uri="{FF2B5EF4-FFF2-40B4-BE49-F238E27FC236}">
                <a16:creationId xmlns:a16="http://schemas.microsoft.com/office/drawing/2014/main" id="{A438713F-F2F4-BD73-B183-A3EB6459653F}"/>
              </a:ext>
            </a:extLst>
          </p:cNvPr>
          <p:cNvGrpSpPr/>
          <p:nvPr/>
        </p:nvGrpSpPr>
        <p:grpSpPr>
          <a:xfrm>
            <a:off x="1029212" y="847633"/>
            <a:ext cx="4394719" cy="102358"/>
            <a:chOff x="-7106" y="253934"/>
            <a:chExt cx="12199108" cy="396131"/>
          </a:xfrm>
        </p:grpSpPr>
        <p:sp>
          <p:nvSpPr>
            <p:cNvPr id="10" name="Rectangle 9">
              <a:extLst>
                <a:ext uri="{FF2B5EF4-FFF2-40B4-BE49-F238E27FC236}">
                  <a16:creationId xmlns:a16="http://schemas.microsoft.com/office/drawing/2014/main" id="{84319897-59B3-50ED-7322-D40155F72888}"/>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62BB3B3-26FB-77A6-4C8F-A6655CE7C899}"/>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A377EC1-E009-3B6F-0056-081BB52D13FF}"/>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descr="A orange and black rectangle&#10;&#10;Description automatically generated">
            <a:extLst>
              <a:ext uri="{FF2B5EF4-FFF2-40B4-BE49-F238E27FC236}">
                <a16:creationId xmlns:a16="http://schemas.microsoft.com/office/drawing/2014/main" id="{13AFEDAF-127F-F067-22FB-D0A29A0FC5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6776" y="5839549"/>
            <a:ext cx="878492" cy="878492"/>
          </a:xfrm>
          <a:prstGeom prst="rect">
            <a:avLst/>
          </a:prstGeom>
        </p:spPr>
      </p:pic>
      <p:graphicFrame>
        <p:nvGraphicFramePr>
          <p:cNvPr id="19" name="Table 18">
            <a:extLst>
              <a:ext uri="{FF2B5EF4-FFF2-40B4-BE49-F238E27FC236}">
                <a16:creationId xmlns:a16="http://schemas.microsoft.com/office/drawing/2014/main" id="{3131A2C4-385A-A608-9882-179BBEA5624E}"/>
              </a:ext>
            </a:extLst>
          </p:cNvPr>
          <p:cNvGraphicFramePr>
            <a:graphicFrameLocks noGrp="1"/>
          </p:cNvGraphicFramePr>
          <p:nvPr>
            <p:extLst>
              <p:ext uri="{D42A27DB-BD31-4B8C-83A1-F6EECF244321}">
                <p14:modId xmlns:p14="http://schemas.microsoft.com/office/powerpoint/2010/main" val="4193705505"/>
              </p:ext>
            </p:extLst>
          </p:nvPr>
        </p:nvGraphicFramePr>
        <p:xfrm>
          <a:off x="410966" y="2076227"/>
          <a:ext cx="11005846" cy="3322320"/>
        </p:xfrm>
        <a:graphic>
          <a:graphicData uri="http://schemas.openxmlformats.org/drawingml/2006/table">
            <a:tbl>
              <a:tblPr firstRow="1" bandRow="1">
                <a:tableStyleId>{2D5ABB26-0587-4C30-8999-92F81FD0307C}</a:tableStyleId>
              </a:tblPr>
              <a:tblGrid>
                <a:gridCol w="1890722">
                  <a:extLst>
                    <a:ext uri="{9D8B030D-6E8A-4147-A177-3AD203B41FA5}">
                      <a16:colId xmlns:a16="http://schemas.microsoft.com/office/drawing/2014/main" val="729370956"/>
                    </a:ext>
                  </a:extLst>
                </a:gridCol>
                <a:gridCol w="9115124">
                  <a:extLst>
                    <a:ext uri="{9D8B030D-6E8A-4147-A177-3AD203B41FA5}">
                      <a16:colId xmlns:a16="http://schemas.microsoft.com/office/drawing/2014/main" val="2195261402"/>
                    </a:ext>
                  </a:extLst>
                </a:gridCol>
              </a:tblGrid>
              <a:tr h="413028">
                <a:tc>
                  <a:txBody>
                    <a:bodyPr/>
                    <a:lstStyle/>
                    <a:p>
                      <a:r>
                        <a:rPr lang="en-US" sz="2000" b="1" dirty="0">
                          <a:latin typeface="Arial Nova" panose="020B0504020202020204" pitchFamily="34" charset="0"/>
                        </a:rPr>
                        <a:t>Policy 36</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a:latin typeface="Arial Nova" panose="020B0504020202020204" pitchFamily="34" charset="0"/>
                        </a:rPr>
                        <a:t>Activities related to the </a:t>
                      </a:r>
                      <a:r>
                        <a:rPr lang="en-US" sz="2000" b="1" dirty="0">
                          <a:latin typeface="Arial Nova" panose="020B0504020202020204" pitchFamily="34" charset="0"/>
                        </a:rPr>
                        <a:t>shipment </a:t>
                      </a:r>
                      <a:r>
                        <a:rPr lang="en-US" sz="2000" b="0" dirty="0">
                          <a:latin typeface="Arial Nova" panose="020B0504020202020204" pitchFamily="34" charset="0"/>
                        </a:rPr>
                        <a:t>and</a:t>
                      </a:r>
                      <a:r>
                        <a:rPr lang="en-US" sz="2000" b="1" dirty="0">
                          <a:latin typeface="Arial Nova" panose="020B0504020202020204" pitchFamily="34" charset="0"/>
                        </a:rPr>
                        <a:t> storage of petroleum </a:t>
                      </a:r>
                      <a:r>
                        <a:rPr lang="en-US" sz="2000" dirty="0">
                          <a:latin typeface="Arial Nova" panose="020B0504020202020204" pitchFamily="34" charset="0"/>
                        </a:rPr>
                        <a:t>and other </a:t>
                      </a:r>
                      <a:r>
                        <a:rPr lang="en-US" sz="2000" b="1" dirty="0">
                          <a:latin typeface="Arial Nova" panose="020B0504020202020204" pitchFamily="34" charset="0"/>
                        </a:rPr>
                        <a:t>hazardous materials </a:t>
                      </a:r>
                      <a:r>
                        <a:rPr lang="en-US" sz="2000" dirty="0">
                          <a:latin typeface="Arial Nova" panose="020B0504020202020204" pitchFamily="34" charset="0"/>
                        </a:rPr>
                        <a:t>will be conducted in a manner that will </a:t>
                      </a:r>
                      <a:r>
                        <a:rPr lang="en-US" sz="2000" b="1" dirty="0">
                          <a:latin typeface="Arial Nova" panose="020B0504020202020204" pitchFamily="34" charset="0"/>
                        </a:rPr>
                        <a:t>prevent or at least minimize spills into coastal waters</a:t>
                      </a:r>
                      <a:r>
                        <a:rPr lang="en-US" sz="2000" dirty="0">
                          <a:latin typeface="Arial Nova" panose="020B0504020202020204" pitchFamily="34" charset="0"/>
                        </a:rPr>
                        <a:t>; all practicable efforts will be undertaken to expedite the cleanup of such discharges; and restitution for damages will be required when these spills occur.</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7797739"/>
                  </a:ext>
                </a:extLst>
              </a:tr>
              <a:tr h="413028">
                <a:tc>
                  <a:txBody>
                    <a:bodyPr/>
                    <a:lstStyle/>
                    <a:p>
                      <a:r>
                        <a:rPr lang="en-US" sz="2000" b="1" dirty="0">
                          <a:latin typeface="Arial Nova" panose="020B0504020202020204" pitchFamily="34" charset="0"/>
                        </a:rPr>
                        <a:t>Policy 37</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a:latin typeface="Arial Nova" panose="020B0504020202020204" pitchFamily="34" charset="0"/>
                        </a:rPr>
                        <a:t>Best management practices will be utilized to </a:t>
                      </a:r>
                      <a:r>
                        <a:rPr lang="en-US" sz="2000" b="1" dirty="0">
                          <a:latin typeface="Arial Nova" panose="020B0504020202020204" pitchFamily="34" charset="0"/>
                        </a:rPr>
                        <a:t>minimize the non-point discharge of excess nutrients, organics </a:t>
                      </a:r>
                      <a:r>
                        <a:rPr lang="en-US" sz="2000" b="0" dirty="0">
                          <a:latin typeface="Arial Nova" panose="020B0504020202020204" pitchFamily="34" charset="0"/>
                        </a:rPr>
                        <a:t>and</a:t>
                      </a:r>
                      <a:r>
                        <a:rPr lang="en-US" sz="2000" b="1" dirty="0">
                          <a:latin typeface="Arial Nova" panose="020B0504020202020204" pitchFamily="34" charset="0"/>
                        </a:rPr>
                        <a:t> eroded soils </a:t>
                      </a:r>
                      <a:r>
                        <a:rPr lang="en-US" sz="2000" dirty="0">
                          <a:latin typeface="Arial Nova" panose="020B0504020202020204" pitchFamily="34" charset="0"/>
                        </a:rPr>
                        <a:t>into coastal waters.</a:t>
                      </a:r>
                      <a:endParaRPr lang="en-US" sz="2000" b="0" dirty="0">
                        <a:latin typeface="Arial Nova" panose="020B05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5539394"/>
                  </a:ext>
                </a:extLst>
              </a:tr>
              <a:tr h="370840">
                <a:tc>
                  <a:txBody>
                    <a:bodyPr/>
                    <a:lstStyle/>
                    <a:p>
                      <a:r>
                        <a:rPr lang="en-US" sz="2000" b="1" dirty="0">
                          <a:latin typeface="Arial Nova" panose="020B0504020202020204" pitchFamily="34" charset="0"/>
                        </a:rPr>
                        <a:t>Policy 38</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r>
                        <a:rPr lang="en-US" sz="2000" dirty="0">
                          <a:latin typeface="Arial Nova" panose="020B0504020202020204" pitchFamily="34" charset="0"/>
                        </a:rPr>
                        <a:t>The </a:t>
                      </a:r>
                      <a:r>
                        <a:rPr lang="en-US" sz="2000" b="1" dirty="0">
                          <a:latin typeface="Arial Nova" panose="020B0504020202020204" pitchFamily="34" charset="0"/>
                        </a:rPr>
                        <a:t>quality </a:t>
                      </a:r>
                      <a:r>
                        <a:rPr lang="en-US" sz="2000" b="0" dirty="0">
                          <a:latin typeface="Arial Nova" panose="020B0504020202020204" pitchFamily="34" charset="0"/>
                        </a:rPr>
                        <a:t>and</a:t>
                      </a:r>
                      <a:r>
                        <a:rPr lang="en-US" sz="2000" b="1" dirty="0">
                          <a:latin typeface="Arial Nova" panose="020B0504020202020204" pitchFamily="34" charset="0"/>
                        </a:rPr>
                        <a:t> quantity of surface water </a:t>
                      </a:r>
                      <a:r>
                        <a:rPr lang="en-US" sz="2000" dirty="0">
                          <a:latin typeface="Arial Nova" panose="020B0504020202020204" pitchFamily="34" charset="0"/>
                        </a:rPr>
                        <a:t>and </a:t>
                      </a:r>
                      <a:r>
                        <a:rPr lang="en-US" sz="2000" b="1" dirty="0">
                          <a:latin typeface="Arial Nova" panose="020B0504020202020204" pitchFamily="34" charset="0"/>
                        </a:rPr>
                        <a:t>groundwater supplies</a:t>
                      </a:r>
                      <a:r>
                        <a:rPr lang="en-US" sz="2000" dirty="0">
                          <a:latin typeface="Arial Nova" panose="020B0504020202020204" pitchFamily="34" charset="0"/>
                        </a:rPr>
                        <a:t>, will be </a:t>
                      </a:r>
                      <a:r>
                        <a:rPr lang="en-US" sz="2000" b="1" dirty="0">
                          <a:latin typeface="Arial Nova" panose="020B0504020202020204" pitchFamily="34" charset="0"/>
                        </a:rPr>
                        <a:t>conserved </a:t>
                      </a:r>
                      <a:r>
                        <a:rPr lang="en-US" sz="2000" b="0" dirty="0">
                          <a:latin typeface="Arial Nova" panose="020B0504020202020204" pitchFamily="34" charset="0"/>
                        </a:rPr>
                        <a:t>and</a:t>
                      </a:r>
                      <a:r>
                        <a:rPr lang="en-US" sz="2000" b="1" dirty="0">
                          <a:latin typeface="Arial Nova" panose="020B0504020202020204" pitchFamily="34" charset="0"/>
                        </a:rPr>
                        <a:t> protected</a:t>
                      </a:r>
                      <a:r>
                        <a:rPr lang="en-US" sz="2000" dirty="0">
                          <a:latin typeface="Arial Nova" panose="020B0504020202020204" pitchFamily="34" charset="0"/>
                        </a:rPr>
                        <a:t>, particularly where such waters constitute the primary or sole source of water supply</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233030742"/>
                  </a:ext>
                </a:extLst>
              </a:tr>
            </a:tbl>
          </a:graphicData>
        </a:graphic>
      </p:graphicFrame>
    </p:spTree>
    <p:extLst>
      <p:ext uri="{BB962C8B-B14F-4D97-AF65-F5344CB8AC3E}">
        <p14:creationId xmlns:p14="http://schemas.microsoft.com/office/powerpoint/2010/main" val="19841360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8120">
          <a:extLst>
            <a:ext uri="{FF2B5EF4-FFF2-40B4-BE49-F238E27FC236}">
              <a16:creationId xmlns:a16="http://schemas.microsoft.com/office/drawing/2014/main" id="{B46C0C3E-34BF-EA71-D944-4E2409DCF9C7}"/>
            </a:ext>
          </a:extLst>
        </p:cNvPr>
        <p:cNvGrpSpPr/>
        <p:nvPr/>
      </p:nvGrpSpPr>
      <p:grpSpPr>
        <a:xfrm>
          <a:off x="0" y="0"/>
          <a:ext cx="0" cy="0"/>
          <a:chOff x="0" y="0"/>
          <a:chExt cx="0" cy="0"/>
        </a:xfrm>
      </p:grpSpPr>
      <p:sp>
        <p:nvSpPr>
          <p:cNvPr id="8122" name="Google Shape;8122;p344">
            <a:extLst>
              <a:ext uri="{FF2B5EF4-FFF2-40B4-BE49-F238E27FC236}">
                <a16:creationId xmlns:a16="http://schemas.microsoft.com/office/drawing/2014/main" id="{E870C1AB-76F8-BB2D-90FF-FDF9B068A692}"/>
              </a:ext>
            </a:extLst>
          </p:cNvPr>
          <p:cNvSpPr txBox="1">
            <a:spLocks noGrp="1"/>
          </p:cNvSpPr>
          <p:nvPr>
            <p:ph type="title"/>
          </p:nvPr>
        </p:nvSpPr>
        <p:spPr>
          <a:xfrm>
            <a:off x="1029212" y="581611"/>
            <a:ext cx="10387600" cy="1123274"/>
          </a:xfrm>
          <a:prstGeom prst="rect">
            <a:avLst/>
          </a:prstGeom>
        </p:spPr>
        <p:txBody>
          <a:bodyPr spcFirstLastPara="1" wrap="square" lIns="0" tIns="121900" rIns="0" bIns="243833" anchor="b" anchorCtr="0">
            <a:noAutofit/>
          </a:bodyPr>
          <a:lstStyle/>
          <a:p>
            <a:r>
              <a:rPr lang="en" sz="2800" b="1" dirty="0">
                <a:latin typeface="Arial Nova" panose="020B0504020202020204" pitchFamily="34" charset="0"/>
              </a:rPr>
              <a:t>State Coastal Policies – Water and Air Resources Policies</a:t>
            </a:r>
            <a:endParaRPr sz="2800" b="1" dirty="0">
              <a:latin typeface="Arial Nova" panose="020B0504020202020204" pitchFamily="34" charset="0"/>
            </a:endParaRPr>
          </a:p>
        </p:txBody>
      </p:sp>
      <p:grpSp>
        <p:nvGrpSpPr>
          <p:cNvPr id="2" name="Group 1">
            <a:extLst>
              <a:ext uri="{FF2B5EF4-FFF2-40B4-BE49-F238E27FC236}">
                <a16:creationId xmlns:a16="http://schemas.microsoft.com/office/drawing/2014/main" id="{F13741CA-C41C-0126-EA6C-04A522BCBD4A}"/>
              </a:ext>
            </a:extLst>
          </p:cNvPr>
          <p:cNvGrpSpPr/>
          <p:nvPr/>
        </p:nvGrpSpPr>
        <p:grpSpPr>
          <a:xfrm>
            <a:off x="1029212" y="1660790"/>
            <a:ext cx="4394719" cy="102358"/>
            <a:chOff x="-7106" y="253934"/>
            <a:chExt cx="12199108" cy="396131"/>
          </a:xfrm>
        </p:grpSpPr>
        <p:sp>
          <p:nvSpPr>
            <p:cNvPr id="3" name="Rectangle 2">
              <a:extLst>
                <a:ext uri="{FF2B5EF4-FFF2-40B4-BE49-F238E27FC236}">
                  <a16:creationId xmlns:a16="http://schemas.microsoft.com/office/drawing/2014/main" id="{9AF07064-BA5A-68FC-C6DC-D2200F02D36C}"/>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5E909D63-BCB1-AD28-8360-D4952506B6BE}"/>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3EFD8B3-75E9-A310-9961-C0A4A73FDD90}"/>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Box 3">
            <a:extLst>
              <a:ext uri="{FF2B5EF4-FFF2-40B4-BE49-F238E27FC236}">
                <a16:creationId xmlns:a16="http://schemas.microsoft.com/office/drawing/2014/main" id="{527CD98D-1D92-1AB9-F3FC-B0F8AB7EFD98}"/>
              </a:ext>
            </a:extLst>
          </p:cNvPr>
          <p:cNvSpPr txBox="1"/>
          <p:nvPr/>
        </p:nvSpPr>
        <p:spPr>
          <a:xfrm>
            <a:off x="902000" y="73230"/>
            <a:ext cx="11475745" cy="707886"/>
          </a:xfrm>
          <a:prstGeom prst="rect">
            <a:avLst/>
          </a:prstGeom>
          <a:noFill/>
        </p:spPr>
        <p:txBody>
          <a:bodyPr wrap="square" rtlCol="0">
            <a:spAutoFit/>
          </a:bodyPr>
          <a:lstStyle/>
          <a:p>
            <a:r>
              <a:rPr lang="en-US" sz="4000" b="1" dirty="0">
                <a:latin typeface="Arial Nova" panose="020B0504020202020204" pitchFamily="34" charset="0"/>
                <a:ea typeface="Verdana" panose="020B0604030504040204" pitchFamily="34" charset="0"/>
              </a:rPr>
              <a:t>Coastal Management Policies</a:t>
            </a:r>
          </a:p>
        </p:txBody>
      </p:sp>
      <p:grpSp>
        <p:nvGrpSpPr>
          <p:cNvPr id="7" name="Group 6">
            <a:extLst>
              <a:ext uri="{FF2B5EF4-FFF2-40B4-BE49-F238E27FC236}">
                <a16:creationId xmlns:a16="http://schemas.microsoft.com/office/drawing/2014/main" id="{7363B7C6-ADCB-EB82-B867-273D1A0860F5}"/>
              </a:ext>
            </a:extLst>
          </p:cNvPr>
          <p:cNvGrpSpPr/>
          <p:nvPr/>
        </p:nvGrpSpPr>
        <p:grpSpPr>
          <a:xfrm>
            <a:off x="1029212" y="847633"/>
            <a:ext cx="4394719" cy="102358"/>
            <a:chOff x="-7106" y="253934"/>
            <a:chExt cx="12199108" cy="396131"/>
          </a:xfrm>
        </p:grpSpPr>
        <p:sp>
          <p:nvSpPr>
            <p:cNvPr id="10" name="Rectangle 9">
              <a:extLst>
                <a:ext uri="{FF2B5EF4-FFF2-40B4-BE49-F238E27FC236}">
                  <a16:creationId xmlns:a16="http://schemas.microsoft.com/office/drawing/2014/main" id="{44F38487-23ED-5EAB-D699-3FFAF4FE5645}"/>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CEA31F5-3BDC-5735-C261-CAA465BCE9E0}"/>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8B5B90C-AA26-384A-20A0-43FE56B9B458}"/>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descr="A orange and black rectangle&#10;&#10;Description automatically generated">
            <a:extLst>
              <a:ext uri="{FF2B5EF4-FFF2-40B4-BE49-F238E27FC236}">
                <a16:creationId xmlns:a16="http://schemas.microsoft.com/office/drawing/2014/main" id="{329F1E9B-1541-A457-B645-3B26C7649D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6776" y="5839549"/>
            <a:ext cx="878492" cy="878492"/>
          </a:xfrm>
          <a:prstGeom prst="rect">
            <a:avLst/>
          </a:prstGeom>
        </p:spPr>
      </p:pic>
      <p:graphicFrame>
        <p:nvGraphicFramePr>
          <p:cNvPr id="19" name="Table 18">
            <a:extLst>
              <a:ext uri="{FF2B5EF4-FFF2-40B4-BE49-F238E27FC236}">
                <a16:creationId xmlns:a16="http://schemas.microsoft.com/office/drawing/2014/main" id="{A1316852-5CEA-8D8E-0D4A-8BB77F73EC01}"/>
              </a:ext>
            </a:extLst>
          </p:cNvPr>
          <p:cNvGraphicFramePr>
            <a:graphicFrameLocks noGrp="1"/>
          </p:cNvGraphicFramePr>
          <p:nvPr>
            <p:extLst>
              <p:ext uri="{D42A27DB-BD31-4B8C-83A1-F6EECF244321}">
                <p14:modId xmlns:p14="http://schemas.microsoft.com/office/powerpoint/2010/main" val="758688118"/>
              </p:ext>
            </p:extLst>
          </p:nvPr>
        </p:nvGraphicFramePr>
        <p:xfrm>
          <a:off x="410966" y="2076227"/>
          <a:ext cx="11005846" cy="3322320"/>
        </p:xfrm>
        <a:graphic>
          <a:graphicData uri="http://schemas.openxmlformats.org/drawingml/2006/table">
            <a:tbl>
              <a:tblPr firstRow="1" bandRow="1">
                <a:tableStyleId>{2D5ABB26-0587-4C30-8999-92F81FD0307C}</a:tableStyleId>
              </a:tblPr>
              <a:tblGrid>
                <a:gridCol w="1890722">
                  <a:extLst>
                    <a:ext uri="{9D8B030D-6E8A-4147-A177-3AD203B41FA5}">
                      <a16:colId xmlns:a16="http://schemas.microsoft.com/office/drawing/2014/main" val="729370956"/>
                    </a:ext>
                  </a:extLst>
                </a:gridCol>
                <a:gridCol w="9115124">
                  <a:extLst>
                    <a:ext uri="{9D8B030D-6E8A-4147-A177-3AD203B41FA5}">
                      <a16:colId xmlns:a16="http://schemas.microsoft.com/office/drawing/2014/main" val="2195261402"/>
                    </a:ext>
                  </a:extLst>
                </a:gridCol>
              </a:tblGrid>
              <a:tr h="413028">
                <a:tc>
                  <a:txBody>
                    <a:bodyPr/>
                    <a:lstStyle/>
                    <a:p>
                      <a:r>
                        <a:rPr lang="en-US" sz="2000" b="1" dirty="0">
                          <a:latin typeface="Arial Nova" panose="020B0504020202020204" pitchFamily="34" charset="0"/>
                        </a:rPr>
                        <a:t>Policy 39</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a:latin typeface="Arial Nova" panose="020B0504020202020204" pitchFamily="34" charset="0"/>
                        </a:rPr>
                        <a:t>The </a:t>
                      </a:r>
                      <a:r>
                        <a:rPr lang="en-US" sz="2000" b="1" dirty="0">
                          <a:latin typeface="Arial Nova" panose="020B0504020202020204" pitchFamily="34" charset="0"/>
                        </a:rPr>
                        <a:t>transport</a:t>
                      </a:r>
                      <a:r>
                        <a:rPr lang="en-US" sz="2000" dirty="0">
                          <a:latin typeface="Arial Nova" panose="020B0504020202020204" pitchFamily="34" charset="0"/>
                        </a:rPr>
                        <a:t>, </a:t>
                      </a:r>
                      <a:r>
                        <a:rPr lang="en-US" sz="2000" b="1" dirty="0">
                          <a:latin typeface="Arial Nova" panose="020B0504020202020204" pitchFamily="34" charset="0"/>
                        </a:rPr>
                        <a:t>storage</a:t>
                      </a:r>
                      <a:r>
                        <a:rPr lang="en-US" sz="2000" dirty="0">
                          <a:latin typeface="Arial Nova" panose="020B0504020202020204" pitchFamily="34" charset="0"/>
                        </a:rPr>
                        <a:t>, </a:t>
                      </a:r>
                      <a:r>
                        <a:rPr lang="en-US" sz="2000" b="1" dirty="0">
                          <a:latin typeface="Arial Nova" panose="020B0504020202020204" pitchFamily="34" charset="0"/>
                        </a:rPr>
                        <a:t>treatment</a:t>
                      </a:r>
                      <a:r>
                        <a:rPr lang="en-US" sz="2000" dirty="0">
                          <a:latin typeface="Arial Nova" panose="020B0504020202020204" pitchFamily="34" charset="0"/>
                        </a:rPr>
                        <a:t> and </a:t>
                      </a:r>
                      <a:r>
                        <a:rPr lang="en-US" sz="2000" b="1" dirty="0">
                          <a:latin typeface="Arial Nova" panose="020B0504020202020204" pitchFamily="34" charset="0"/>
                        </a:rPr>
                        <a:t>disposal</a:t>
                      </a:r>
                      <a:r>
                        <a:rPr lang="en-US" sz="2000" dirty="0">
                          <a:latin typeface="Arial Nova" panose="020B0504020202020204" pitchFamily="34" charset="0"/>
                        </a:rPr>
                        <a:t> of </a:t>
                      </a:r>
                      <a:r>
                        <a:rPr lang="en-US" sz="2000" b="1" dirty="0">
                          <a:latin typeface="Arial Nova" panose="020B0504020202020204" pitchFamily="34" charset="0"/>
                        </a:rPr>
                        <a:t>solid wastes</a:t>
                      </a:r>
                      <a:r>
                        <a:rPr lang="en-US" sz="2000" dirty="0">
                          <a:latin typeface="Arial Nova" panose="020B0504020202020204" pitchFamily="34" charset="0"/>
                        </a:rPr>
                        <a:t>, particularly hazardous wastes, within coastal areas will be conducted in such a manner so as to </a:t>
                      </a:r>
                      <a:r>
                        <a:rPr lang="en-US" sz="2000" b="1" dirty="0">
                          <a:latin typeface="Arial Nova" panose="020B0504020202020204" pitchFamily="34" charset="0"/>
                        </a:rPr>
                        <a:t>protect</a:t>
                      </a:r>
                      <a:r>
                        <a:rPr lang="en-US" sz="2000" dirty="0">
                          <a:latin typeface="Arial Nova" panose="020B0504020202020204" pitchFamily="34" charset="0"/>
                        </a:rPr>
                        <a:t> </a:t>
                      </a:r>
                      <a:r>
                        <a:rPr lang="en-US" sz="2000" b="1" dirty="0">
                          <a:latin typeface="Arial Nova" panose="020B0504020202020204" pitchFamily="34" charset="0"/>
                        </a:rPr>
                        <a:t>groundwater</a:t>
                      </a:r>
                      <a:r>
                        <a:rPr lang="en-US" sz="2000" dirty="0">
                          <a:latin typeface="Arial Nova" panose="020B0504020202020204" pitchFamily="34" charset="0"/>
                        </a:rPr>
                        <a:t> and </a:t>
                      </a:r>
                      <a:r>
                        <a:rPr lang="en-US" sz="2000" b="1" dirty="0">
                          <a:latin typeface="Arial Nova" panose="020B0504020202020204" pitchFamily="34" charset="0"/>
                        </a:rPr>
                        <a:t>surface water supplies</a:t>
                      </a:r>
                      <a:r>
                        <a:rPr lang="en-US" sz="2000" dirty="0">
                          <a:latin typeface="Arial Nova" panose="020B0504020202020204" pitchFamily="34" charset="0"/>
                        </a:rPr>
                        <a:t>, </a:t>
                      </a:r>
                      <a:r>
                        <a:rPr lang="en-US" sz="2000" b="1" dirty="0">
                          <a:latin typeface="Arial Nova" panose="020B0504020202020204" pitchFamily="34" charset="0"/>
                        </a:rPr>
                        <a:t>significant fish and wildlife habitats, recreation areas, important agricultural land, </a:t>
                      </a:r>
                      <a:r>
                        <a:rPr lang="en-US" sz="2000" b="0" dirty="0">
                          <a:latin typeface="Arial Nova" panose="020B0504020202020204" pitchFamily="34" charset="0"/>
                        </a:rPr>
                        <a:t>and</a:t>
                      </a:r>
                      <a:r>
                        <a:rPr lang="en-US" sz="2000" b="1" dirty="0">
                          <a:latin typeface="Arial Nova" panose="020B0504020202020204" pitchFamily="34" charset="0"/>
                        </a:rPr>
                        <a:t> scenic resources.</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7797739"/>
                  </a:ext>
                </a:extLst>
              </a:tr>
              <a:tr h="413028">
                <a:tc>
                  <a:txBody>
                    <a:bodyPr/>
                    <a:lstStyle/>
                    <a:p>
                      <a:r>
                        <a:rPr lang="en-US" sz="2000" b="1" dirty="0">
                          <a:latin typeface="Arial Nova" panose="020B0504020202020204" pitchFamily="34" charset="0"/>
                        </a:rPr>
                        <a:t>Policy 40</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b="1" dirty="0">
                          <a:latin typeface="Arial Nova" panose="020B0504020202020204" pitchFamily="34" charset="0"/>
                        </a:rPr>
                        <a:t>Effluent discharged </a:t>
                      </a:r>
                      <a:r>
                        <a:rPr lang="en-US" sz="2000" dirty="0">
                          <a:latin typeface="Arial Nova" panose="020B0504020202020204" pitchFamily="34" charset="0"/>
                        </a:rPr>
                        <a:t>from </a:t>
                      </a:r>
                      <a:r>
                        <a:rPr lang="en-US" sz="2000" b="1" dirty="0">
                          <a:latin typeface="Arial Nova" panose="020B0504020202020204" pitchFamily="34" charset="0"/>
                        </a:rPr>
                        <a:t>major steam electric generating </a:t>
                      </a:r>
                      <a:r>
                        <a:rPr lang="en-US" sz="2000" dirty="0">
                          <a:latin typeface="Arial Nova" panose="020B0504020202020204" pitchFamily="34" charset="0"/>
                        </a:rPr>
                        <a:t>and </a:t>
                      </a:r>
                      <a:r>
                        <a:rPr lang="en-US" sz="2000" b="1" dirty="0">
                          <a:latin typeface="Arial Nova" panose="020B0504020202020204" pitchFamily="34" charset="0"/>
                        </a:rPr>
                        <a:t>industrial facilities </a:t>
                      </a:r>
                      <a:r>
                        <a:rPr lang="en-US" sz="2000" dirty="0">
                          <a:latin typeface="Arial Nova" panose="020B0504020202020204" pitchFamily="34" charset="0"/>
                        </a:rPr>
                        <a:t>into coastal waters will </a:t>
                      </a:r>
                      <a:r>
                        <a:rPr lang="en-US" sz="2000" b="1" dirty="0">
                          <a:latin typeface="Arial Nova" panose="020B0504020202020204" pitchFamily="34" charset="0"/>
                        </a:rPr>
                        <a:t>not be unduly injurious to fish and wildlife </a:t>
                      </a:r>
                      <a:r>
                        <a:rPr lang="en-US" sz="2000" dirty="0">
                          <a:latin typeface="Arial Nova" panose="020B0504020202020204" pitchFamily="34" charset="0"/>
                        </a:rPr>
                        <a:t>and shall </a:t>
                      </a:r>
                      <a:r>
                        <a:rPr lang="en-US" sz="2000" b="1" dirty="0">
                          <a:latin typeface="Arial Nova" panose="020B0504020202020204" pitchFamily="34" charset="0"/>
                        </a:rPr>
                        <a:t>conform to state water quality standards</a:t>
                      </a:r>
                      <a:r>
                        <a:rPr lang="en-US" sz="2000" dirty="0">
                          <a:latin typeface="Arial Nova" panose="020B0504020202020204" pitchFamily="34" charset="0"/>
                        </a:rPr>
                        <a:t>.</a:t>
                      </a:r>
                      <a:endParaRPr lang="en-US" sz="2000" b="0" dirty="0">
                        <a:latin typeface="Arial Nova" panose="020B05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5539394"/>
                  </a:ext>
                </a:extLst>
              </a:tr>
              <a:tr h="370840">
                <a:tc>
                  <a:txBody>
                    <a:bodyPr/>
                    <a:lstStyle/>
                    <a:p>
                      <a:r>
                        <a:rPr lang="en-US" sz="2000" b="1" dirty="0">
                          <a:latin typeface="Arial Nova" panose="020B0504020202020204" pitchFamily="34" charset="0"/>
                        </a:rPr>
                        <a:t>Policy 41</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r>
                        <a:rPr lang="en-US" sz="2000" b="1" dirty="0">
                          <a:latin typeface="Arial Nova" panose="020B0504020202020204" pitchFamily="34" charset="0"/>
                        </a:rPr>
                        <a:t>Land use or development </a:t>
                      </a:r>
                      <a:r>
                        <a:rPr lang="en-US" sz="2000" dirty="0">
                          <a:latin typeface="Arial Nova" panose="020B0504020202020204" pitchFamily="34" charset="0"/>
                        </a:rPr>
                        <a:t>in the coastal area </a:t>
                      </a:r>
                      <a:r>
                        <a:rPr lang="en-US" sz="2000" b="1" dirty="0">
                          <a:latin typeface="Arial Nova" panose="020B0504020202020204" pitchFamily="34" charset="0"/>
                        </a:rPr>
                        <a:t>will not cause national or State air quality standards to be violated</a:t>
                      </a:r>
                      <a:r>
                        <a:rPr lang="en-US" sz="2000" dirty="0">
                          <a:latin typeface="Arial Nova" panose="020B05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233030742"/>
                  </a:ext>
                </a:extLst>
              </a:tr>
            </a:tbl>
          </a:graphicData>
        </a:graphic>
      </p:graphicFrame>
    </p:spTree>
    <p:extLst>
      <p:ext uri="{BB962C8B-B14F-4D97-AF65-F5344CB8AC3E}">
        <p14:creationId xmlns:p14="http://schemas.microsoft.com/office/powerpoint/2010/main" val="2428463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8120">
          <a:extLst>
            <a:ext uri="{FF2B5EF4-FFF2-40B4-BE49-F238E27FC236}">
              <a16:creationId xmlns:a16="http://schemas.microsoft.com/office/drawing/2014/main" id="{4BFEC3D6-5D9A-5251-81DB-BD9F51EC2C3E}"/>
            </a:ext>
          </a:extLst>
        </p:cNvPr>
        <p:cNvGrpSpPr/>
        <p:nvPr/>
      </p:nvGrpSpPr>
      <p:grpSpPr>
        <a:xfrm>
          <a:off x="0" y="0"/>
          <a:ext cx="0" cy="0"/>
          <a:chOff x="0" y="0"/>
          <a:chExt cx="0" cy="0"/>
        </a:xfrm>
      </p:grpSpPr>
      <p:sp>
        <p:nvSpPr>
          <p:cNvPr id="8122" name="Google Shape;8122;p344">
            <a:extLst>
              <a:ext uri="{FF2B5EF4-FFF2-40B4-BE49-F238E27FC236}">
                <a16:creationId xmlns:a16="http://schemas.microsoft.com/office/drawing/2014/main" id="{4B264014-6704-DFE2-3D36-F181FEFE176E}"/>
              </a:ext>
            </a:extLst>
          </p:cNvPr>
          <p:cNvSpPr txBox="1">
            <a:spLocks noGrp="1"/>
          </p:cNvSpPr>
          <p:nvPr>
            <p:ph type="title"/>
          </p:nvPr>
        </p:nvSpPr>
        <p:spPr>
          <a:xfrm>
            <a:off x="1029212" y="758867"/>
            <a:ext cx="10387600" cy="1123274"/>
          </a:xfrm>
          <a:prstGeom prst="rect">
            <a:avLst/>
          </a:prstGeom>
        </p:spPr>
        <p:txBody>
          <a:bodyPr spcFirstLastPara="1" wrap="square" lIns="0" tIns="121900" rIns="0" bIns="243833" anchor="b" anchorCtr="0">
            <a:noAutofit/>
          </a:bodyPr>
          <a:lstStyle/>
          <a:p>
            <a:r>
              <a:rPr lang="en" sz="2400" b="1" dirty="0">
                <a:latin typeface="Arial Nova" panose="020B0504020202020204" pitchFamily="34" charset="0"/>
              </a:rPr>
              <a:t>State Coastal Policies – Water and Air Resources Policies &amp; Wetland Policy</a:t>
            </a:r>
            <a:endParaRPr sz="2400" b="1" dirty="0">
              <a:latin typeface="Arial Nova" panose="020B0504020202020204" pitchFamily="34" charset="0"/>
            </a:endParaRPr>
          </a:p>
        </p:txBody>
      </p:sp>
      <p:grpSp>
        <p:nvGrpSpPr>
          <p:cNvPr id="2" name="Group 1">
            <a:extLst>
              <a:ext uri="{FF2B5EF4-FFF2-40B4-BE49-F238E27FC236}">
                <a16:creationId xmlns:a16="http://schemas.microsoft.com/office/drawing/2014/main" id="{8E1AE2CF-9752-A0E6-8E0F-1BD11E608D4F}"/>
              </a:ext>
            </a:extLst>
          </p:cNvPr>
          <p:cNvGrpSpPr/>
          <p:nvPr/>
        </p:nvGrpSpPr>
        <p:grpSpPr>
          <a:xfrm>
            <a:off x="1029212" y="1660790"/>
            <a:ext cx="4394719" cy="102358"/>
            <a:chOff x="-7106" y="253934"/>
            <a:chExt cx="12199108" cy="396131"/>
          </a:xfrm>
        </p:grpSpPr>
        <p:sp>
          <p:nvSpPr>
            <p:cNvPr id="3" name="Rectangle 2">
              <a:extLst>
                <a:ext uri="{FF2B5EF4-FFF2-40B4-BE49-F238E27FC236}">
                  <a16:creationId xmlns:a16="http://schemas.microsoft.com/office/drawing/2014/main" id="{A70A051B-651C-0057-8030-8C16DF34A894}"/>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ABAA75B-F479-1E25-A56B-66713A0924FD}"/>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1D22779-66B0-8894-F189-DB033415063A}"/>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Box 3">
            <a:extLst>
              <a:ext uri="{FF2B5EF4-FFF2-40B4-BE49-F238E27FC236}">
                <a16:creationId xmlns:a16="http://schemas.microsoft.com/office/drawing/2014/main" id="{6D606B70-3015-9E03-C116-7206D459AE5F}"/>
              </a:ext>
            </a:extLst>
          </p:cNvPr>
          <p:cNvSpPr txBox="1"/>
          <p:nvPr/>
        </p:nvSpPr>
        <p:spPr>
          <a:xfrm>
            <a:off x="902000" y="73230"/>
            <a:ext cx="11475745" cy="707886"/>
          </a:xfrm>
          <a:prstGeom prst="rect">
            <a:avLst/>
          </a:prstGeom>
          <a:noFill/>
        </p:spPr>
        <p:txBody>
          <a:bodyPr wrap="square" rtlCol="0">
            <a:spAutoFit/>
          </a:bodyPr>
          <a:lstStyle/>
          <a:p>
            <a:r>
              <a:rPr lang="en-US" sz="4000" b="1" dirty="0">
                <a:latin typeface="Arial Nova" panose="020B0504020202020204" pitchFamily="34" charset="0"/>
                <a:ea typeface="Verdana" panose="020B0604030504040204" pitchFamily="34" charset="0"/>
              </a:rPr>
              <a:t>Coastal Management Policies</a:t>
            </a:r>
          </a:p>
        </p:txBody>
      </p:sp>
      <p:grpSp>
        <p:nvGrpSpPr>
          <p:cNvPr id="7" name="Group 6">
            <a:extLst>
              <a:ext uri="{FF2B5EF4-FFF2-40B4-BE49-F238E27FC236}">
                <a16:creationId xmlns:a16="http://schemas.microsoft.com/office/drawing/2014/main" id="{B2D0EAA4-8733-1C03-6F5D-95AD7F2FFBAB}"/>
              </a:ext>
            </a:extLst>
          </p:cNvPr>
          <p:cNvGrpSpPr/>
          <p:nvPr/>
        </p:nvGrpSpPr>
        <p:grpSpPr>
          <a:xfrm>
            <a:off x="1029212" y="847633"/>
            <a:ext cx="4394719" cy="102358"/>
            <a:chOff x="-7106" y="253934"/>
            <a:chExt cx="12199108" cy="396131"/>
          </a:xfrm>
        </p:grpSpPr>
        <p:sp>
          <p:nvSpPr>
            <p:cNvPr id="10" name="Rectangle 9">
              <a:extLst>
                <a:ext uri="{FF2B5EF4-FFF2-40B4-BE49-F238E27FC236}">
                  <a16:creationId xmlns:a16="http://schemas.microsoft.com/office/drawing/2014/main" id="{9AE29C48-64E5-B04C-4B65-E283D1A81C08}"/>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26A696E-641A-BB10-77F4-C372E495A981}"/>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DEB034E-019C-18E9-50D5-90DFB6F9D77D}"/>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descr="A orange and black rectangle&#10;&#10;Description automatically generated">
            <a:extLst>
              <a:ext uri="{FF2B5EF4-FFF2-40B4-BE49-F238E27FC236}">
                <a16:creationId xmlns:a16="http://schemas.microsoft.com/office/drawing/2014/main" id="{D85E1A61-D5B6-EE57-4DD9-FCE0B837E8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6776" y="5839549"/>
            <a:ext cx="878492" cy="878492"/>
          </a:xfrm>
          <a:prstGeom prst="rect">
            <a:avLst/>
          </a:prstGeom>
        </p:spPr>
      </p:pic>
      <p:graphicFrame>
        <p:nvGraphicFramePr>
          <p:cNvPr id="19" name="Table 18">
            <a:extLst>
              <a:ext uri="{FF2B5EF4-FFF2-40B4-BE49-F238E27FC236}">
                <a16:creationId xmlns:a16="http://schemas.microsoft.com/office/drawing/2014/main" id="{7E618F83-6B97-3F42-95B7-F8B429A29369}"/>
              </a:ext>
            </a:extLst>
          </p:cNvPr>
          <p:cNvGraphicFramePr>
            <a:graphicFrameLocks noGrp="1"/>
          </p:cNvGraphicFramePr>
          <p:nvPr>
            <p:extLst>
              <p:ext uri="{D42A27DB-BD31-4B8C-83A1-F6EECF244321}">
                <p14:modId xmlns:p14="http://schemas.microsoft.com/office/powerpoint/2010/main" val="1683323701"/>
              </p:ext>
            </p:extLst>
          </p:nvPr>
        </p:nvGraphicFramePr>
        <p:xfrm>
          <a:off x="410966" y="2404999"/>
          <a:ext cx="11005846" cy="1706880"/>
        </p:xfrm>
        <a:graphic>
          <a:graphicData uri="http://schemas.openxmlformats.org/drawingml/2006/table">
            <a:tbl>
              <a:tblPr firstRow="1" bandRow="1">
                <a:tableStyleId>{2D5ABB26-0587-4C30-8999-92F81FD0307C}</a:tableStyleId>
              </a:tblPr>
              <a:tblGrid>
                <a:gridCol w="1890722">
                  <a:extLst>
                    <a:ext uri="{9D8B030D-6E8A-4147-A177-3AD203B41FA5}">
                      <a16:colId xmlns:a16="http://schemas.microsoft.com/office/drawing/2014/main" val="729370956"/>
                    </a:ext>
                  </a:extLst>
                </a:gridCol>
                <a:gridCol w="9115124">
                  <a:extLst>
                    <a:ext uri="{9D8B030D-6E8A-4147-A177-3AD203B41FA5}">
                      <a16:colId xmlns:a16="http://schemas.microsoft.com/office/drawing/2014/main" val="2195261402"/>
                    </a:ext>
                  </a:extLst>
                </a:gridCol>
              </a:tblGrid>
              <a:tr h="413028">
                <a:tc>
                  <a:txBody>
                    <a:bodyPr/>
                    <a:lstStyle/>
                    <a:p>
                      <a:r>
                        <a:rPr lang="en-US" sz="2000" b="1" dirty="0">
                          <a:latin typeface="Arial Nova" panose="020B0504020202020204" pitchFamily="34" charset="0"/>
                        </a:rPr>
                        <a:t>Policy 42</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b="1" dirty="0">
                          <a:latin typeface="Arial Nova" panose="020B0504020202020204" pitchFamily="34" charset="0"/>
                        </a:rPr>
                        <a:t>Coastal management policies will be considered </a:t>
                      </a:r>
                      <a:r>
                        <a:rPr lang="en-US" sz="2000" dirty="0">
                          <a:latin typeface="Arial Nova" panose="020B0504020202020204" pitchFamily="34" charset="0"/>
                        </a:rPr>
                        <a:t>if the </a:t>
                      </a:r>
                      <a:r>
                        <a:rPr lang="en-US" sz="2000" b="1" dirty="0">
                          <a:latin typeface="Arial Nova" panose="020B0504020202020204" pitchFamily="34" charset="0"/>
                        </a:rPr>
                        <a:t>State reclassifies land areas </a:t>
                      </a:r>
                      <a:r>
                        <a:rPr lang="en-US" sz="2000" dirty="0">
                          <a:latin typeface="Arial Nova" panose="020B0504020202020204" pitchFamily="34" charset="0"/>
                        </a:rPr>
                        <a:t>pursuant to the prevention of significant deterioration regulations of the </a:t>
                      </a:r>
                      <a:r>
                        <a:rPr lang="en-US" sz="2000" b="1" dirty="0">
                          <a:latin typeface="Arial Nova" panose="020B0504020202020204" pitchFamily="34" charset="0"/>
                        </a:rPr>
                        <a:t>Federal Clean Air Act</a:t>
                      </a:r>
                      <a:r>
                        <a:rPr lang="en-US" sz="2000" dirty="0">
                          <a:latin typeface="Arial Nova" panose="020B05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7797739"/>
                  </a:ext>
                </a:extLst>
              </a:tr>
              <a:tr h="413028">
                <a:tc>
                  <a:txBody>
                    <a:bodyPr/>
                    <a:lstStyle/>
                    <a:p>
                      <a:r>
                        <a:rPr lang="en-US" sz="2000" b="1" dirty="0">
                          <a:latin typeface="Arial Nova" panose="020B0504020202020204" pitchFamily="34" charset="0"/>
                        </a:rPr>
                        <a:t>Policy 43</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r>
                        <a:rPr lang="en-US" sz="2000" b="1" dirty="0">
                          <a:latin typeface="Arial Nova" panose="020B0504020202020204" pitchFamily="34" charset="0"/>
                        </a:rPr>
                        <a:t>Land use </a:t>
                      </a:r>
                      <a:r>
                        <a:rPr lang="en-US" sz="2000" dirty="0">
                          <a:latin typeface="Arial Nova" panose="020B0504020202020204" pitchFamily="34" charset="0"/>
                        </a:rPr>
                        <a:t>or </a:t>
                      </a:r>
                      <a:r>
                        <a:rPr lang="en-US" sz="2000" b="1" dirty="0">
                          <a:latin typeface="Arial Nova" panose="020B0504020202020204" pitchFamily="34" charset="0"/>
                        </a:rPr>
                        <a:t>development</a:t>
                      </a:r>
                      <a:r>
                        <a:rPr lang="en-US" sz="2000" dirty="0">
                          <a:latin typeface="Arial Nova" panose="020B0504020202020204" pitchFamily="34" charset="0"/>
                        </a:rPr>
                        <a:t> in the coastal area </a:t>
                      </a:r>
                      <a:r>
                        <a:rPr lang="en-US" sz="2000" b="1" dirty="0">
                          <a:latin typeface="Arial Nova" panose="020B0504020202020204" pitchFamily="34" charset="0"/>
                        </a:rPr>
                        <a:t>must not cause the generation of significant amounts of acid rain </a:t>
                      </a:r>
                      <a:r>
                        <a:rPr lang="en-US" sz="2000" dirty="0">
                          <a:latin typeface="Arial Nova" panose="020B0504020202020204" pitchFamily="34" charset="0"/>
                        </a:rPr>
                        <a:t>precursors: nitrates and sulfates.</a:t>
                      </a:r>
                      <a:endParaRPr lang="en-US" sz="2000" b="0" dirty="0">
                        <a:latin typeface="Arial Nova" panose="020B05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295539394"/>
                  </a:ext>
                </a:extLst>
              </a:tr>
            </a:tbl>
          </a:graphicData>
        </a:graphic>
      </p:graphicFrame>
      <p:sp>
        <p:nvSpPr>
          <p:cNvPr id="6" name="Google Shape;8122;p344">
            <a:extLst>
              <a:ext uri="{FF2B5EF4-FFF2-40B4-BE49-F238E27FC236}">
                <a16:creationId xmlns:a16="http://schemas.microsoft.com/office/drawing/2014/main" id="{D4CFC063-CB9E-DB06-C357-BB0186A4C4A1}"/>
              </a:ext>
            </a:extLst>
          </p:cNvPr>
          <p:cNvSpPr txBox="1">
            <a:spLocks/>
          </p:cNvSpPr>
          <p:nvPr/>
        </p:nvSpPr>
        <p:spPr>
          <a:xfrm>
            <a:off x="2382417" y="1909926"/>
            <a:ext cx="4655381" cy="644282"/>
          </a:xfrm>
          <a:prstGeom prst="rect">
            <a:avLst/>
          </a:prstGeom>
          <a:noFill/>
        </p:spPr>
        <p:txBody>
          <a:bodyPr spcFirstLastPara="1" wrap="square" lIns="0" tIns="121900" rIns="0" bIns="243833" anchor="b" anchorCtr="0">
            <a:noAutofit/>
          </a:bodyPr>
          <a:lstStyle>
            <a:lvl1pPr lvl="0" algn="l" defTabSz="914400" rtl="0" eaLnBrk="1" latinLnBrk="0" hangingPunct="1">
              <a:lnSpc>
                <a:spcPct val="90000"/>
              </a:lnSpc>
              <a:spcBef>
                <a:spcPts val="0"/>
              </a:spcBef>
              <a:spcAft>
                <a:spcPts val="0"/>
              </a:spcAft>
              <a:buSzPts val="3200"/>
              <a:buNone/>
              <a:defRPr sz="4267" kern="1200">
                <a:solidFill>
                  <a:schemeClr val="tx1"/>
                </a:solidFill>
                <a:latin typeface="+mj-lt"/>
                <a:ea typeface="+mj-ea"/>
                <a:cs typeface="+mj-cs"/>
              </a:defRPr>
            </a:lvl1pPr>
            <a:lvl2pPr lvl="1" rtl="0">
              <a:spcBef>
                <a:spcPts val="0"/>
              </a:spcBef>
              <a:spcAft>
                <a:spcPts val="0"/>
              </a:spcAft>
              <a:buSzPts val="3600"/>
              <a:buFont typeface="Open Sans ExtraBold"/>
              <a:buNone/>
              <a:defRPr sz="48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48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48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48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48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48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48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4800">
                <a:latin typeface="Open Sans ExtraBold"/>
                <a:ea typeface="Open Sans ExtraBold"/>
                <a:cs typeface="Open Sans ExtraBold"/>
                <a:sym typeface="Open Sans ExtraBold"/>
              </a:defRPr>
            </a:lvl9pPr>
          </a:lstStyle>
          <a:p>
            <a:r>
              <a:rPr lang="en-US" sz="1800" b="1" u="sng" dirty="0">
                <a:latin typeface="Arial Nova" panose="020B0504020202020204" pitchFamily="34" charset="0"/>
              </a:rPr>
              <a:t>Water and Air Resources Policies</a:t>
            </a:r>
          </a:p>
        </p:txBody>
      </p:sp>
      <p:graphicFrame>
        <p:nvGraphicFramePr>
          <p:cNvPr id="13" name="Table 12">
            <a:extLst>
              <a:ext uri="{FF2B5EF4-FFF2-40B4-BE49-F238E27FC236}">
                <a16:creationId xmlns:a16="http://schemas.microsoft.com/office/drawing/2014/main" id="{460E2811-7A78-BCE6-F393-61C2F30CCCA0}"/>
              </a:ext>
            </a:extLst>
          </p:cNvPr>
          <p:cNvGraphicFramePr>
            <a:graphicFrameLocks noGrp="1"/>
          </p:cNvGraphicFramePr>
          <p:nvPr>
            <p:extLst>
              <p:ext uri="{D42A27DB-BD31-4B8C-83A1-F6EECF244321}">
                <p14:modId xmlns:p14="http://schemas.microsoft.com/office/powerpoint/2010/main" val="2383268889"/>
              </p:ext>
            </p:extLst>
          </p:nvPr>
        </p:nvGraphicFramePr>
        <p:xfrm>
          <a:off x="410966" y="5361684"/>
          <a:ext cx="11005846" cy="701040"/>
        </p:xfrm>
        <a:graphic>
          <a:graphicData uri="http://schemas.openxmlformats.org/drawingml/2006/table">
            <a:tbl>
              <a:tblPr firstRow="1" bandRow="1">
                <a:tableStyleId>{2D5ABB26-0587-4C30-8999-92F81FD0307C}</a:tableStyleId>
              </a:tblPr>
              <a:tblGrid>
                <a:gridCol w="1890722">
                  <a:extLst>
                    <a:ext uri="{9D8B030D-6E8A-4147-A177-3AD203B41FA5}">
                      <a16:colId xmlns:a16="http://schemas.microsoft.com/office/drawing/2014/main" val="729370956"/>
                    </a:ext>
                  </a:extLst>
                </a:gridCol>
                <a:gridCol w="9115124">
                  <a:extLst>
                    <a:ext uri="{9D8B030D-6E8A-4147-A177-3AD203B41FA5}">
                      <a16:colId xmlns:a16="http://schemas.microsoft.com/office/drawing/2014/main" val="2195261402"/>
                    </a:ext>
                  </a:extLst>
                </a:gridCol>
              </a:tblGrid>
              <a:tr h="413028">
                <a:tc>
                  <a:txBody>
                    <a:bodyPr/>
                    <a:lstStyle/>
                    <a:p>
                      <a:r>
                        <a:rPr lang="en-US" sz="2000" b="1" dirty="0">
                          <a:latin typeface="Arial Nova" panose="020B0504020202020204" pitchFamily="34" charset="0"/>
                        </a:rPr>
                        <a:t>Policy 44</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r>
                        <a:rPr lang="en-US" sz="2000" b="1" dirty="0">
                          <a:latin typeface="Arial Nova" panose="020B0504020202020204" pitchFamily="34" charset="0"/>
                        </a:rPr>
                        <a:t>Preserve</a:t>
                      </a:r>
                      <a:r>
                        <a:rPr lang="en-US" sz="2000" dirty="0">
                          <a:latin typeface="Arial Nova" panose="020B0504020202020204" pitchFamily="34" charset="0"/>
                        </a:rPr>
                        <a:t> and </a:t>
                      </a:r>
                      <a:r>
                        <a:rPr lang="en-US" sz="2000" b="1" dirty="0">
                          <a:latin typeface="Arial Nova" panose="020B0504020202020204" pitchFamily="34" charset="0"/>
                        </a:rPr>
                        <a:t>protect</a:t>
                      </a:r>
                      <a:r>
                        <a:rPr lang="en-US" sz="2000" dirty="0">
                          <a:latin typeface="Arial Nova" panose="020B0504020202020204" pitchFamily="34" charset="0"/>
                        </a:rPr>
                        <a:t> </a:t>
                      </a:r>
                      <a:r>
                        <a:rPr lang="en-US" sz="2000" b="1" dirty="0">
                          <a:latin typeface="Arial Nova" panose="020B0504020202020204" pitchFamily="34" charset="0"/>
                        </a:rPr>
                        <a:t>tidal</a:t>
                      </a:r>
                      <a:r>
                        <a:rPr lang="en-US" sz="2000" dirty="0">
                          <a:latin typeface="Arial Nova" panose="020B0504020202020204" pitchFamily="34" charset="0"/>
                        </a:rPr>
                        <a:t> and </a:t>
                      </a:r>
                      <a:r>
                        <a:rPr lang="en-US" sz="2000" b="1" dirty="0">
                          <a:latin typeface="Arial Nova" panose="020B0504020202020204" pitchFamily="34" charset="0"/>
                        </a:rPr>
                        <a:t>freshwater</a:t>
                      </a:r>
                      <a:r>
                        <a:rPr lang="en-US" sz="2000" dirty="0">
                          <a:latin typeface="Arial Nova" panose="020B0504020202020204" pitchFamily="34" charset="0"/>
                        </a:rPr>
                        <a:t> </a:t>
                      </a:r>
                      <a:r>
                        <a:rPr lang="en-US" sz="2000" b="1" dirty="0">
                          <a:latin typeface="Arial Nova" panose="020B0504020202020204" pitchFamily="34" charset="0"/>
                        </a:rPr>
                        <a:t>wetlands</a:t>
                      </a:r>
                      <a:r>
                        <a:rPr lang="en-US" sz="2000" dirty="0">
                          <a:latin typeface="Arial Nova" panose="020B0504020202020204" pitchFamily="34" charset="0"/>
                        </a:rPr>
                        <a:t> and preserve the benefits derived from these areas. </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897797739"/>
                  </a:ext>
                </a:extLst>
              </a:tr>
            </a:tbl>
          </a:graphicData>
        </a:graphic>
      </p:graphicFrame>
      <p:sp>
        <p:nvSpPr>
          <p:cNvPr id="14" name="Google Shape;8122;p344">
            <a:extLst>
              <a:ext uri="{FF2B5EF4-FFF2-40B4-BE49-F238E27FC236}">
                <a16:creationId xmlns:a16="http://schemas.microsoft.com/office/drawing/2014/main" id="{4DAFCC72-D064-09A0-36F5-865F683D9E61}"/>
              </a:ext>
            </a:extLst>
          </p:cNvPr>
          <p:cNvSpPr txBox="1">
            <a:spLocks/>
          </p:cNvSpPr>
          <p:nvPr/>
        </p:nvSpPr>
        <p:spPr>
          <a:xfrm>
            <a:off x="2363092" y="4717402"/>
            <a:ext cx="4655381" cy="644282"/>
          </a:xfrm>
          <a:prstGeom prst="rect">
            <a:avLst/>
          </a:prstGeom>
          <a:noFill/>
        </p:spPr>
        <p:txBody>
          <a:bodyPr spcFirstLastPara="1" wrap="square" lIns="0" tIns="121900" rIns="0" bIns="243833" anchor="b" anchorCtr="0">
            <a:noAutofit/>
          </a:bodyPr>
          <a:lstStyle>
            <a:lvl1pPr lvl="0" algn="l" defTabSz="914400" rtl="0" eaLnBrk="1" latinLnBrk="0" hangingPunct="1">
              <a:lnSpc>
                <a:spcPct val="90000"/>
              </a:lnSpc>
              <a:spcBef>
                <a:spcPts val="0"/>
              </a:spcBef>
              <a:spcAft>
                <a:spcPts val="0"/>
              </a:spcAft>
              <a:buSzPts val="3200"/>
              <a:buNone/>
              <a:defRPr sz="4267" kern="1200">
                <a:solidFill>
                  <a:schemeClr val="tx1"/>
                </a:solidFill>
                <a:latin typeface="+mj-lt"/>
                <a:ea typeface="+mj-ea"/>
                <a:cs typeface="+mj-cs"/>
              </a:defRPr>
            </a:lvl1pPr>
            <a:lvl2pPr lvl="1" rtl="0">
              <a:spcBef>
                <a:spcPts val="0"/>
              </a:spcBef>
              <a:spcAft>
                <a:spcPts val="0"/>
              </a:spcAft>
              <a:buSzPts val="3600"/>
              <a:buFont typeface="Open Sans ExtraBold"/>
              <a:buNone/>
              <a:defRPr sz="4800">
                <a:latin typeface="Open Sans ExtraBold"/>
                <a:ea typeface="Open Sans ExtraBold"/>
                <a:cs typeface="Open Sans ExtraBold"/>
                <a:sym typeface="Open Sans ExtraBold"/>
              </a:defRPr>
            </a:lvl2pPr>
            <a:lvl3pPr lvl="2" rtl="0">
              <a:spcBef>
                <a:spcPts val="0"/>
              </a:spcBef>
              <a:spcAft>
                <a:spcPts val="0"/>
              </a:spcAft>
              <a:buSzPts val="3600"/>
              <a:buFont typeface="Open Sans ExtraBold"/>
              <a:buNone/>
              <a:defRPr sz="4800">
                <a:latin typeface="Open Sans ExtraBold"/>
                <a:ea typeface="Open Sans ExtraBold"/>
                <a:cs typeface="Open Sans ExtraBold"/>
                <a:sym typeface="Open Sans ExtraBold"/>
              </a:defRPr>
            </a:lvl3pPr>
            <a:lvl4pPr lvl="3" rtl="0">
              <a:spcBef>
                <a:spcPts val="0"/>
              </a:spcBef>
              <a:spcAft>
                <a:spcPts val="0"/>
              </a:spcAft>
              <a:buSzPts val="3600"/>
              <a:buFont typeface="Open Sans ExtraBold"/>
              <a:buNone/>
              <a:defRPr sz="4800">
                <a:latin typeface="Open Sans ExtraBold"/>
                <a:ea typeface="Open Sans ExtraBold"/>
                <a:cs typeface="Open Sans ExtraBold"/>
                <a:sym typeface="Open Sans ExtraBold"/>
              </a:defRPr>
            </a:lvl4pPr>
            <a:lvl5pPr lvl="4" rtl="0">
              <a:spcBef>
                <a:spcPts val="0"/>
              </a:spcBef>
              <a:spcAft>
                <a:spcPts val="0"/>
              </a:spcAft>
              <a:buSzPts val="3600"/>
              <a:buFont typeface="Open Sans ExtraBold"/>
              <a:buNone/>
              <a:defRPr sz="4800">
                <a:latin typeface="Open Sans ExtraBold"/>
                <a:ea typeface="Open Sans ExtraBold"/>
                <a:cs typeface="Open Sans ExtraBold"/>
                <a:sym typeface="Open Sans ExtraBold"/>
              </a:defRPr>
            </a:lvl5pPr>
            <a:lvl6pPr lvl="5" rtl="0">
              <a:spcBef>
                <a:spcPts val="0"/>
              </a:spcBef>
              <a:spcAft>
                <a:spcPts val="0"/>
              </a:spcAft>
              <a:buSzPts val="3600"/>
              <a:buFont typeface="Open Sans ExtraBold"/>
              <a:buNone/>
              <a:defRPr sz="4800">
                <a:latin typeface="Open Sans ExtraBold"/>
                <a:ea typeface="Open Sans ExtraBold"/>
                <a:cs typeface="Open Sans ExtraBold"/>
                <a:sym typeface="Open Sans ExtraBold"/>
              </a:defRPr>
            </a:lvl6pPr>
            <a:lvl7pPr lvl="6" rtl="0">
              <a:spcBef>
                <a:spcPts val="0"/>
              </a:spcBef>
              <a:spcAft>
                <a:spcPts val="0"/>
              </a:spcAft>
              <a:buSzPts val="3600"/>
              <a:buFont typeface="Open Sans ExtraBold"/>
              <a:buNone/>
              <a:defRPr sz="4800">
                <a:latin typeface="Open Sans ExtraBold"/>
                <a:ea typeface="Open Sans ExtraBold"/>
                <a:cs typeface="Open Sans ExtraBold"/>
                <a:sym typeface="Open Sans ExtraBold"/>
              </a:defRPr>
            </a:lvl7pPr>
            <a:lvl8pPr lvl="7" rtl="0">
              <a:spcBef>
                <a:spcPts val="0"/>
              </a:spcBef>
              <a:spcAft>
                <a:spcPts val="0"/>
              </a:spcAft>
              <a:buSzPts val="3600"/>
              <a:buFont typeface="Open Sans ExtraBold"/>
              <a:buNone/>
              <a:defRPr sz="4800">
                <a:latin typeface="Open Sans ExtraBold"/>
                <a:ea typeface="Open Sans ExtraBold"/>
                <a:cs typeface="Open Sans ExtraBold"/>
                <a:sym typeface="Open Sans ExtraBold"/>
              </a:defRPr>
            </a:lvl8pPr>
            <a:lvl9pPr lvl="8" rtl="0">
              <a:spcBef>
                <a:spcPts val="0"/>
              </a:spcBef>
              <a:spcAft>
                <a:spcPts val="0"/>
              </a:spcAft>
              <a:buSzPts val="3600"/>
              <a:buFont typeface="Open Sans ExtraBold"/>
              <a:buNone/>
              <a:defRPr sz="4800">
                <a:latin typeface="Open Sans ExtraBold"/>
                <a:ea typeface="Open Sans ExtraBold"/>
                <a:cs typeface="Open Sans ExtraBold"/>
                <a:sym typeface="Open Sans ExtraBold"/>
              </a:defRPr>
            </a:lvl9pPr>
          </a:lstStyle>
          <a:p>
            <a:r>
              <a:rPr lang="en-US" sz="1800" b="1" u="sng" dirty="0">
                <a:latin typeface="Arial Nova" panose="020B0504020202020204" pitchFamily="34" charset="0"/>
              </a:rPr>
              <a:t>Wetland Policy</a:t>
            </a:r>
          </a:p>
        </p:txBody>
      </p:sp>
    </p:spTree>
    <p:extLst>
      <p:ext uri="{BB962C8B-B14F-4D97-AF65-F5344CB8AC3E}">
        <p14:creationId xmlns:p14="http://schemas.microsoft.com/office/powerpoint/2010/main" val="2337162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9060E-56A0-2504-99AB-F7EA71D514D6}"/>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B24BE826-9248-19B0-70BB-D6273C418C3D}"/>
              </a:ext>
            </a:extLst>
          </p:cNvPr>
          <p:cNvSpPr txBox="1"/>
          <p:nvPr/>
        </p:nvSpPr>
        <p:spPr>
          <a:xfrm>
            <a:off x="884349" y="615157"/>
            <a:ext cx="9535886" cy="1323439"/>
          </a:xfrm>
          <a:prstGeom prst="rect">
            <a:avLst/>
          </a:prstGeom>
          <a:noFill/>
        </p:spPr>
        <p:txBody>
          <a:bodyPr wrap="square" rtlCol="0">
            <a:spAutoFit/>
          </a:bodyPr>
          <a:lstStyle/>
          <a:p>
            <a:r>
              <a:rPr lang="en-US" sz="8000" b="1" dirty="0">
                <a:latin typeface="Verdana" panose="020B0604030504040204" pitchFamily="34" charset="0"/>
                <a:ea typeface="Verdana" panose="020B0604030504040204" pitchFamily="34" charset="0"/>
              </a:rPr>
              <a:t>05</a:t>
            </a:r>
            <a:r>
              <a:rPr lang="en-US" sz="6000" b="1" dirty="0">
                <a:latin typeface="Verdana" panose="020B0604030504040204" pitchFamily="34" charset="0"/>
                <a:ea typeface="Verdana" panose="020B0604030504040204" pitchFamily="34" charset="0"/>
              </a:rPr>
              <a:t> </a:t>
            </a:r>
          </a:p>
        </p:txBody>
      </p:sp>
      <p:pic>
        <p:nvPicPr>
          <p:cNvPr id="21" name="Picture 20" descr="A orange and black rectangle&#10;&#10;Description automatically generated">
            <a:extLst>
              <a:ext uri="{FF2B5EF4-FFF2-40B4-BE49-F238E27FC236}">
                <a16:creationId xmlns:a16="http://schemas.microsoft.com/office/drawing/2014/main" id="{2607AD4E-5C52-D835-48A2-687720B5A5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036" y="5518024"/>
            <a:ext cx="1255059" cy="1255059"/>
          </a:xfrm>
          <a:prstGeom prst="rect">
            <a:avLst/>
          </a:prstGeom>
        </p:spPr>
      </p:pic>
      <p:sp>
        <p:nvSpPr>
          <p:cNvPr id="3" name="TextBox 2">
            <a:extLst>
              <a:ext uri="{FF2B5EF4-FFF2-40B4-BE49-F238E27FC236}">
                <a16:creationId xmlns:a16="http://schemas.microsoft.com/office/drawing/2014/main" id="{9C99F2B6-7BEB-A9FE-CFD8-DBCAF9FF248C}"/>
              </a:ext>
            </a:extLst>
          </p:cNvPr>
          <p:cNvSpPr txBox="1"/>
          <p:nvPr/>
        </p:nvSpPr>
        <p:spPr>
          <a:xfrm>
            <a:off x="884348" y="2235764"/>
            <a:ext cx="5424088" cy="707886"/>
          </a:xfrm>
          <a:prstGeom prst="rect">
            <a:avLst/>
          </a:prstGeom>
          <a:noFill/>
        </p:spPr>
        <p:txBody>
          <a:bodyPr wrap="square">
            <a:spAutoFit/>
          </a:bodyPr>
          <a:lstStyle/>
          <a:p>
            <a:r>
              <a:rPr lang="en-US" sz="4000" b="1" dirty="0">
                <a:latin typeface="Verdana" panose="020B0604030504040204" pitchFamily="34" charset="0"/>
                <a:ea typeface="Verdana" panose="020B0604030504040204" pitchFamily="34" charset="0"/>
              </a:rPr>
              <a:t>Next Steps</a:t>
            </a:r>
          </a:p>
        </p:txBody>
      </p:sp>
      <p:grpSp>
        <p:nvGrpSpPr>
          <p:cNvPr id="7" name="Group 6">
            <a:extLst>
              <a:ext uri="{FF2B5EF4-FFF2-40B4-BE49-F238E27FC236}">
                <a16:creationId xmlns:a16="http://schemas.microsoft.com/office/drawing/2014/main" id="{A29AC460-8DC4-9CE4-7691-5DF8DE5D5ADB}"/>
              </a:ext>
            </a:extLst>
          </p:cNvPr>
          <p:cNvGrpSpPr/>
          <p:nvPr/>
        </p:nvGrpSpPr>
        <p:grpSpPr>
          <a:xfrm rot="5400000">
            <a:off x="3250686" y="3240247"/>
            <a:ext cx="6875552" cy="395059"/>
            <a:chOff x="-7106" y="253934"/>
            <a:chExt cx="12199108" cy="396131"/>
          </a:xfrm>
        </p:grpSpPr>
        <p:sp>
          <p:nvSpPr>
            <p:cNvPr id="8" name="Rectangle 7">
              <a:extLst>
                <a:ext uri="{FF2B5EF4-FFF2-40B4-BE49-F238E27FC236}">
                  <a16:creationId xmlns:a16="http://schemas.microsoft.com/office/drawing/2014/main" id="{51263CF0-7CCD-8190-09BA-189166C50623}"/>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122DB5B-541F-10F7-2D71-B376591960BE}"/>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2E57847-1FE0-A0EE-93FB-8D78069D2C58}"/>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ectangle 1">
            <a:extLst>
              <a:ext uri="{FF2B5EF4-FFF2-40B4-BE49-F238E27FC236}">
                <a16:creationId xmlns:a16="http://schemas.microsoft.com/office/drawing/2014/main" id="{B9AA7F26-7277-0D2E-D44B-E59D1E6600FF}"/>
              </a:ext>
            </a:extLst>
          </p:cNvPr>
          <p:cNvSpPr/>
          <p:nvPr/>
        </p:nvSpPr>
        <p:spPr>
          <a:xfrm>
            <a:off x="0" y="-64655"/>
            <a:ext cx="6490933" cy="5449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1FD4B77-17BC-BFA3-C735-FBA9291D64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5988208" y="886256"/>
            <a:ext cx="7090048" cy="5317536"/>
          </a:xfrm>
          <a:prstGeom prst="rect">
            <a:avLst/>
          </a:prstGeom>
        </p:spPr>
      </p:pic>
    </p:spTree>
    <p:extLst>
      <p:ext uri="{BB962C8B-B14F-4D97-AF65-F5344CB8AC3E}">
        <p14:creationId xmlns:p14="http://schemas.microsoft.com/office/powerpoint/2010/main" val="918146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8120">
          <a:extLst>
            <a:ext uri="{FF2B5EF4-FFF2-40B4-BE49-F238E27FC236}">
              <a16:creationId xmlns:a16="http://schemas.microsoft.com/office/drawing/2014/main" id="{42512FA4-D5DC-A6CA-3B30-BFAA60982114}"/>
            </a:ext>
          </a:extLst>
        </p:cNvPr>
        <p:cNvGrpSpPr/>
        <p:nvPr/>
      </p:nvGrpSpPr>
      <p:grpSpPr>
        <a:xfrm>
          <a:off x="0" y="0"/>
          <a:ext cx="0" cy="0"/>
          <a:chOff x="0" y="0"/>
          <a:chExt cx="0" cy="0"/>
        </a:xfrm>
      </p:grpSpPr>
      <p:sp>
        <p:nvSpPr>
          <p:cNvPr id="8121" name="Google Shape;8121;p344">
            <a:extLst>
              <a:ext uri="{FF2B5EF4-FFF2-40B4-BE49-F238E27FC236}">
                <a16:creationId xmlns:a16="http://schemas.microsoft.com/office/drawing/2014/main" id="{A47C7875-B8B9-586C-4ECE-E110C1319B23}"/>
              </a:ext>
            </a:extLst>
          </p:cNvPr>
          <p:cNvSpPr txBox="1">
            <a:spLocks noGrp="1"/>
          </p:cNvSpPr>
          <p:nvPr>
            <p:ph type="body" idx="1"/>
          </p:nvPr>
        </p:nvSpPr>
        <p:spPr>
          <a:xfrm>
            <a:off x="930255" y="1254787"/>
            <a:ext cx="6306567" cy="3543370"/>
          </a:xfrm>
          <a:prstGeom prst="rect">
            <a:avLst/>
          </a:prstGeom>
        </p:spPr>
        <p:txBody>
          <a:bodyPr spcFirstLastPara="1" wrap="square" lIns="0" tIns="121900" rIns="304800" bIns="121900" anchor="t" anchorCtr="0">
            <a:noAutofit/>
          </a:bodyPr>
          <a:lstStyle/>
          <a:p>
            <a:pPr marL="0" indent="0">
              <a:spcBef>
                <a:spcPts val="1200"/>
              </a:spcBef>
              <a:spcAft>
                <a:spcPts val="600"/>
              </a:spcAft>
              <a:buClr>
                <a:srgbClr val="569367"/>
              </a:buClr>
              <a:buNone/>
            </a:pPr>
            <a:r>
              <a:rPr lang="en-US" sz="2800" b="1" dirty="0">
                <a:latin typeface="Arial Nova" panose="020B0504020202020204" pitchFamily="34" charset="0"/>
              </a:rPr>
              <a:t>Draft Section 3</a:t>
            </a:r>
          </a:p>
          <a:p>
            <a:pPr marL="457200" indent="-457200">
              <a:spcBef>
                <a:spcPts val="1200"/>
              </a:spcBef>
              <a:spcAft>
                <a:spcPts val="600"/>
              </a:spcAft>
              <a:buClr>
                <a:srgbClr val="569367"/>
              </a:buClr>
              <a:buFont typeface="Arial" panose="020B0604020202020204" pitchFamily="34" charset="0"/>
              <a:buChar char="•"/>
            </a:pPr>
            <a:r>
              <a:rPr lang="en-US" sz="2800" dirty="0">
                <a:latin typeface="Arial Nova" panose="020B0504020202020204" pitchFamily="34" charset="0"/>
              </a:rPr>
              <a:t>Add any needed local refinement to policy explanations </a:t>
            </a:r>
          </a:p>
          <a:p>
            <a:pPr marL="457200" indent="-457200">
              <a:spcBef>
                <a:spcPts val="1200"/>
              </a:spcBef>
              <a:spcAft>
                <a:spcPts val="600"/>
              </a:spcAft>
              <a:buClr>
                <a:srgbClr val="569367"/>
              </a:buClr>
              <a:buFont typeface="Arial" panose="020B0604020202020204" pitchFamily="34" charset="0"/>
              <a:buChar char="•"/>
            </a:pPr>
            <a:r>
              <a:rPr lang="en-US" sz="2800" dirty="0">
                <a:latin typeface="Arial Nova" panose="020B0504020202020204" pitchFamily="34" charset="0"/>
              </a:rPr>
              <a:t>MJ to submit draft to DOS project manager </a:t>
            </a:r>
          </a:p>
          <a:p>
            <a:pPr marL="457200" indent="-457200">
              <a:spcBef>
                <a:spcPts val="1200"/>
              </a:spcBef>
              <a:spcAft>
                <a:spcPts val="600"/>
              </a:spcAft>
              <a:buClr>
                <a:srgbClr val="569367"/>
              </a:buClr>
              <a:buFont typeface="Arial" panose="020B0604020202020204" pitchFamily="34" charset="0"/>
              <a:buChar char="•"/>
            </a:pPr>
            <a:r>
              <a:rPr lang="en-US" sz="2800" dirty="0">
                <a:latin typeface="Arial Nova" panose="020B0504020202020204" pitchFamily="34" charset="0"/>
              </a:rPr>
              <a:t>MJ to submit draft to WAC for review</a:t>
            </a:r>
          </a:p>
          <a:p>
            <a:pPr marL="457200" indent="-457200">
              <a:spcBef>
                <a:spcPts val="1200"/>
              </a:spcBef>
              <a:spcAft>
                <a:spcPts val="600"/>
              </a:spcAft>
              <a:buClr>
                <a:srgbClr val="569367"/>
              </a:buClr>
              <a:buFont typeface="Arial" panose="020B0604020202020204" pitchFamily="34" charset="0"/>
              <a:buChar char="•"/>
            </a:pPr>
            <a:r>
              <a:rPr lang="en-US" sz="2800" dirty="0">
                <a:latin typeface="Arial Nova" panose="020B0504020202020204" pitchFamily="34" charset="0"/>
              </a:rPr>
              <a:t>Section compiled into preliminary Draft LWRP </a:t>
            </a:r>
          </a:p>
        </p:txBody>
      </p:sp>
      <p:sp>
        <p:nvSpPr>
          <p:cNvPr id="4" name="TextBox 3">
            <a:extLst>
              <a:ext uri="{FF2B5EF4-FFF2-40B4-BE49-F238E27FC236}">
                <a16:creationId xmlns:a16="http://schemas.microsoft.com/office/drawing/2014/main" id="{163EE7BC-1A63-3975-263F-194C5B9691AC}"/>
              </a:ext>
            </a:extLst>
          </p:cNvPr>
          <p:cNvSpPr txBox="1"/>
          <p:nvPr/>
        </p:nvSpPr>
        <p:spPr>
          <a:xfrm>
            <a:off x="902000" y="165591"/>
            <a:ext cx="11475745" cy="707886"/>
          </a:xfrm>
          <a:prstGeom prst="rect">
            <a:avLst/>
          </a:prstGeom>
          <a:noFill/>
        </p:spPr>
        <p:txBody>
          <a:bodyPr wrap="square" rtlCol="0">
            <a:spAutoFit/>
          </a:bodyPr>
          <a:lstStyle/>
          <a:p>
            <a:r>
              <a:rPr lang="en-US" sz="4000" b="1" dirty="0">
                <a:latin typeface="Arial Nova" panose="020B0504020202020204" pitchFamily="34" charset="0"/>
                <a:ea typeface="Verdana" panose="020B0604030504040204" pitchFamily="34" charset="0"/>
              </a:rPr>
              <a:t>Next Steps</a:t>
            </a:r>
          </a:p>
        </p:txBody>
      </p:sp>
      <p:grpSp>
        <p:nvGrpSpPr>
          <p:cNvPr id="7" name="Group 6">
            <a:extLst>
              <a:ext uri="{FF2B5EF4-FFF2-40B4-BE49-F238E27FC236}">
                <a16:creationId xmlns:a16="http://schemas.microsoft.com/office/drawing/2014/main" id="{2BB56996-5331-1ADF-F16F-7E9E03BB689B}"/>
              </a:ext>
            </a:extLst>
          </p:cNvPr>
          <p:cNvGrpSpPr/>
          <p:nvPr/>
        </p:nvGrpSpPr>
        <p:grpSpPr>
          <a:xfrm>
            <a:off x="1029212" y="949230"/>
            <a:ext cx="4394719" cy="102358"/>
            <a:chOff x="-7106" y="253934"/>
            <a:chExt cx="12199108" cy="396131"/>
          </a:xfrm>
        </p:grpSpPr>
        <p:sp>
          <p:nvSpPr>
            <p:cNvPr id="10" name="Rectangle 9">
              <a:extLst>
                <a:ext uri="{FF2B5EF4-FFF2-40B4-BE49-F238E27FC236}">
                  <a16:creationId xmlns:a16="http://schemas.microsoft.com/office/drawing/2014/main" id="{BAC58784-793F-6875-FD07-6CCDAFCC4377}"/>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6915F24-A5B0-73B2-89AA-4DFFA344C582}"/>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3430E49-9287-AB6A-7BE4-208017C8444D}"/>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descr="A orange and black rectangle&#10;&#10;Description automatically generated">
            <a:extLst>
              <a:ext uri="{FF2B5EF4-FFF2-40B4-BE49-F238E27FC236}">
                <a16:creationId xmlns:a16="http://schemas.microsoft.com/office/drawing/2014/main" id="{C670EDCC-9D14-5032-F397-EE1A624B3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6776" y="5839549"/>
            <a:ext cx="878492" cy="878492"/>
          </a:xfrm>
          <a:prstGeom prst="rect">
            <a:avLst/>
          </a:prstGeom>
        </p:spPr>
      </p:pic>
      <p:pic>
        <p:nvPicPr>
          <p:cNvPr id="3" name="Picture 2">
            <a:extLst>
              <a:ext uri="{FF2B5EF4-FFF2-40B4-BE49-F238E27FC236}">
                <a16:creationId xmlns:a16="http://schemas.microsoft.com/office/drawing/2014/main" id="{8CF800FB-9F17-4212-8EEF-140AABF2324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6899906" y="1845029"/>
            <a:ext cx="4721936" cy="3541452"/>
          </a:xfrm>
          <a:prstGeom prst="rect">
            <a:avLst/>
          </a:prstGeom>
        </p:spPr>
      </p:pic>
    </p:spTree>
    <p:extLst>
      <p:ext uri="{BB962C8B-B14F-4D97-AF65-F5344CB8AC3E}">
        <p14:creationId xmlns:p14="http://schemas.microsoft.com/office/powerpoint/2010/main" val="2231671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8120">
          <a:extLst>
            <a:ext uri="{FF2B5EF4-FFF2-40B4-BE49-F238E27FC236}">
              <a16:creationId xmlns:a16="http://schemas.microsoft.com/office/drawing/2014/main" id="{761DB91F-E9D1-C426-E290-0BB03B77F75C}"/>
            </a:ext>
          </a:extLst>
        </p:cNvPr>
        <p:cNvGrpSpPr/>
        <p:nvPr/>
      </p:nvGrpSpPr>
      <p:grpSpPr>
        <a:xfrm>
          <a:off x="0" y="0"/>
          <a:ext cx="0" cy="0"/>
          <a:chOff x="0" y="0"/>
          <a:chExt cx="0" cy="0"/>
        </a:xfrm>
      </p:grpSpPr>
      <p:sp>
        <p:nvSpPr>
          <p:cNvPr id="8121" name="Google Shape;8121;p344">
            <a:extLst>
              <a:ext uri="{FF2B5EF4-FFF2-40B4-BE49-F238E27FC236}">
                <a16:creationId xmlns:a16="http://schemas.microsoft.com/office/drawing/2014/main" id="{14FDF6D3-9D4C-280B-6624-8DB475ED24D5}"/>
              </a:ext>
            </a:extLst>
          </p:cNvPr>
          <p:cNvSpPr txBox="1">
            <a:spLocks noGrp="1"/>
          </p:cNvSpPr>
          <p:nvPr>
            <p:ph type="body" idx="1"/>
          </p:nvPr>
        </p:nvSpPr>
        <p:spPr>
          <a:xfrm>
            <a:off x="930256" y="1359290"/>
            <a:ext cx="6054760" cy="3543370"/>
          </a:xfrm>
          <a:prstGeom prst="rect">
            <a:avLst/>
          </a:prstGeom>
        </p:spPr>
        <p:txBody>
          <a:bodyPr spcFirstLastPara="1" wrap="square" lIns="0" tIns="121900" rIns="304800" bIns="121900" anchor="t" anchorCtr="0">
            <a:noAutofit/>
          </a:bodyPr>
          <a:lstStyle/>
          <a:p>
            <a:pPr marL="457200" indent="-457200">
              <a:spcBef>
                <a:spcPts val="1200"/>
              </a:spcBef>
              <a:spcAft>
                <a:spcPts val="600"/>
              </a:spcAft>
              <a:buClr>
                <a:srgbClr val="569367"/>
              </a:buClr>
              <a:buFont typeface="Arial" panose="020B0604020202020204" pitchFamily="34" charset="0"/>
              <a:buChar char="•"/>
            </a:pPr>
            <a:r>
              <a:rPr lang="en-US" sz="2800" dirty="0">
                <a:latin typeface="Arial Nova" panose="020B0504020202020204" pitchFamily="34" charset="0"/>
              </a:rPr>
              <a:t>Continue publicizing waterfront survey</a:t>
            </a:r>
          </a:p>
          <a:p>
            <a:pPr marL="457200" indent="-457200">
              <a:spcBef>
                <a:spcPts val="1200"/>
              </a:spcBef>
              <a:spcAft>
                <a:spcPts val="600"/>
              </a:spcAft>
              <a:buClr>
                <a:srgbClr val="569367"/>
              </a:buClr>
              <a:buFont typeface="Arial" panose="020B0604020202020204" pitchFamily="34" charset="0"/>
              <a:buChar char="•"/>
            </a:pPr>
            <a:r>
              <a:rPr lang="en-US" sz="2800" dirty="0">
                <a:latin typeface="Arial Nova" panose="020B0504020202020204" pitchFamily="34" charset="0"/>
              </a:rPr>
              <a:t>Stakeholder Group Meetings – March-April 2026</a:t>
            </a:r>
          </a:p>
          <a:p>
            <a:pPr marL="457200" indent="-457200">
              <a:spcBef>
                <a:spcPts val="1200"/>
              </a:spcBef>
              <a:spcAft>
                <a:spcPts val="600"/>
              </a:spcAft>
              <a:buClr>
                <a:srgbClr val="569367"/>
              </a:buClr>
              <a:buFont typeface="Arial" panose="020B0604020202020204" pitchFamily="34" charset="0"/>
              <a:buChar char="•"/>
            </a:pPr>
            <a:r>
              <a:rPr lang="en-US" sz="2800" dirty="0">
                <a:latin typeface="Arial Nova" panose="020B0504020202020204" pitchFamily="34" charset="0"/>
              </a:rPr>
              <a:t>Next WAC Meeting (virtual) –               May 13, 2026</a:t>
            </a:r>
          </a:p>
          <a:p>
            <a:pPr marL="457200" indent="-457200">
              <a:spcBef>
                <a:spcPts val="1200"/>
              </a:spcBef>
              <a:spcAft>
                <a:spcPts val="600"/>
              </a:spcAft>
              <a:buClr>
                <a:srgbClr val="569367"/>
              </a:buClr>
              <a:buFont typeface="Arial" panose="020B0604020202020204" pitchFamily="34" charset="0"/>
              <a:buChar char="•"/>
            </a:pPr>
            <a:r>
              <a:rPr lang="en-US" sz="2800" dirty="0">
                <a:latin typeface="Arial Nova" panose="020B0504020202020204" pitchFamily="34" charset="0"/>
              </a:rPr>
              <a:t>LWRP Project Website: </a:t>
            </a:r>
            <a:r>
              <a:rPr lang="en-US" sz="2800" dirty="0">
                <a:solidFill>
                  <a:srgbClr val="C00000"/>
                </a:solidFill>
                <a:latin typeface="Arial Nova" panose="020B0504020202020204" pitchFamily="34" charset="0"/>
              </a:rPr>
              <a:t>www.claytonlwrp.com </a:t>
            </a:r>
          </a:p>
        </p:txBody>
      </p:sp>
      <p:sp>
        <p:nvSpPr>
          <p:cNvPr id="4" name="TextBox 3">
            <a:extLst>
              <a:ext uri="{FF2B5EF4-FFF2-40B4-BE49-F238E27FC236}">
                <a16:creationId xmlns:a16="http://schemas.microsoft.com/office/drawing/2014/main" id="{9D43F0AE-20DD-AD21-B4A9-F3B5AC3C68BB}"/>
              </a:ext>
            </a:extLst>
          </p:cNvPr>
          <p:cNvSpPr txBox="1"/>
          <p:nvPr/>
        </p:nvSpPr>
        <p:spPr>
          <a:xfrm>
            <a:off x="902000" y="165591"/>
            <a:ext cx="11475745" cy="707886"/>
          </a:xfrm>
          <a:prstGeom prst="rect">
            <a:avLst/>
          </a:prstGeom>
          <a:noFill/>
        </p:spPr>
        <p:txBody>
          <a:bodyPr wrap="square" rtlCol="0">
            <a:spAutoFit/>
          </a:bodyPr>
          <a:lstStyle/>
          <a:p>
            <a:r>
              <a:rPr lang="en-US" sz="4000" b="1" dirty="0">
                <a:latin typeface="Arial Nova" panose="020B0504020202020204" pitchFamily="34" charset="0"/>
                <a:ea typeface="Verdana" panose="020B0604030504040204" pitchFamily="34" charset="0"/>
              </a:rPr>
              <a:t>Next Steps</a:t>
            </a:r>
          </a:p>
        </p:txBody>
      </p:sp>
      <p:grpSp>
        <p:nvGrpSpPr>
          <p:cNvPr id="7" name="Group 6">
            <a:extLst>
              <a:ext uri="{FF2B5EF4-FFF2-40B4-BE49-F238E27FC236}">
                <a16:creationId xmlns:a16="http://schemas.microsoft.com/office/drawing/2014/main" id="{717CE5A5-DD8C-03D5-458F-FE984F37F6C1}"/>
              </a:ext>
            </a:extLst>
          </p:cNvPr>
          <p:cNvGrpSpPr/>
          <p:nvPr/>
        </p:nvGrpSpPr>
        <p:grpSpPr>
          <a:xfrm>
            <a:off x="1029212" y="949230"/>
            <a:ext cx="4394719" cy="102358"/>
            <a:chOff x="-7106" y="253934"/>
            <a:chExt cx="12199108" cy="396131"/>
          </a:xfrm>
        </p:grpSpPr>
        <p:sp>
          <p:nvSpPr>
            <p:cNvPr id="10" name="Rectangle 9">
              <a:extLst>
                <a:ext uri="{FF2B5EF4-FFF2-40B4-BE49-F238E27FC236}">
                  <a16:creationId xmlns:a16="http://schemas.microsoft.com/office/drawing/2014/main" id="{734ECE89-8DC4-0FB3-A6DA-CF55B018324C}"/>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8419D66-03BC-2FA0-515E-C6E2A0284FE6}"/>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A233A8D-A9C8-E49C-95B1-0CE2490AC0EE}"/>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descr="A orange and black rectangle&#10;&#10;Description automatically generated">
            <a:extLst>
              <a:ext uri="{FF2B5EF4-FFF2-40B4-BE49-F238E27FC236}">
                <a16:creationId xmlns:a16="http://schemas.microsoft.com/office/drawing/2014/main" id="{C85D6B05-EA7E-9BAD-91A2-73E4569294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6776" y="5839549"/>
            <a:ext cx="878492" cy="878492"/>
          </a:xfrm>
          <a:prstGeom prst="rect">
            <a:avLst/>
          </a:prstGeom>
        </p:spPr>
      </p:pic>
      <p:pic>
        <p:nvPicPr>
          <p:cNvPr id="15" name="Picture 14" descr="A ship on the water&#10;&#10;AI-generated content may be incorrect.">
            <a:extLst>
              <a:ext uri="{FF2B5EF4-FFF2-40B4-BE49-F238E27FC236}">
                <a16:creationId xmlns:a16="http://schemas.microsoft.com/office/drawing/2014/main" id="{55D97CEF-26AE-DABB-A4AE-C871AA1F439A}"/>
              </a:ext>
            </a:extLst>
          </p:cNvPr>
          <p:cNvPicPr>
            <a:picLocks noChangeAspect="1"/>
          </p:cNvPicPr>
          <p:nvPr/>
        </p:nvPicPr>
        <p:blipFill>
          <a:blip r:embed="rId4">
            <a:extLst>
              <a:ext uri="{28A0092B-C50C-407E-A947-70E740481C1C}">
                <a14:useLocalDpi xmlns:a14="http://schemas.microsoft.com/office/drawing/2010/main" val="0"/>
              </a:ext>
            </a:extLst>
          </a:blip>
          <a:srcRect r="12466"/>
          <a:stretch>
            <a:fillRect/>
          </a:stretch>
        </p:blipFill>
        <p:spPr>
          <a:xfrm rot="5400000">
            <a:off x="7091412" y="1284378"/>
            <a:ext cx="4681187" cy="4010892"/>
          </a:xfrm>
          <a:prstGeom prst="rect">
            <a:avLst/>
          </a:prstGeom>
        </p:spPr>
      </p:pic>
    </p:spTree>
    <p:extLst>
      <p:ext uri="{BB962C8B-B14F-4D97-AF65-F5344CB8AC3E}">
        <p14:creationId xmlns:p14="http://schemas.microsoft.com/office/powerpoint/2010/main" val="12395355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8886"/>
        <p:cNvGrpSpPr/>
        <p:nvPr/>
      </p:nvGrpSpPr>
      <p:grpSpPr>
        <a:xfrm>
          <a:off x="0" y="0"/>
          <a:ext cx="0" cy="0"/>
          <a:chOff x="0" y="0"/>
          <a:chExt cx="0" cy="0"/>
        </a:xfrm>
      </p:grpSpPr>
      <p:pic>
        <p:nvPicPr>
          <p:cNvPr id="8887" name="Google Shape;8887;p359" descr="Architects working on a blueprint"/>
          <p:cNvPicPr preferRelativeResize="0">
            <a:picLocks noGrp="1"/>
          </p:cNvPicPr>
          <p:nvPr>
            <p:ph type="pic" idx="2"/>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26DBD038-58A2-74A0-3A34-CA9ED99E8AB3}"/>
              </a:ext>
            </a:extLst>
          </p:cNvPr>
          <p:cNvSpPr/>
          <p:nvPr/>
        </p:nvSpPr>
        <p:spPr>
          <a:xfrm>
            <a:off x="0" y="0"/>
            <a:ext cx="12192000" cy="6858000"/>
          </a:xfrm>
          <a:prstGeom prst="rect">
            <a:avLst/>
          </a:prstGeom>
          <a:solidFill>
            <a:schemeClr val="tx1">
              <a:alpha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88" name="Google Shape;8888;p359"/>
          <p:cNvSpPr txBox="1">
            <a:spLocks noGrp="1"/>
          </p:cNvSpPr>
          <p:nvPr>
            <p:ph type="title" idx="4294967295"/>
          </p:nvPr>
        </p:nvSpPr>
        <p:spPr>
          <a:xfrm>
            <a:off x="2761861" y="1954579"/>
            <a:ext cx="6668278" cy="1255059"/>
          </a:xfrm>
          <a:prstGeom prst="rect">
            <a:avLst/>
          </a:prstGeom>
          <a:noFill/>
          <a:ln>
            <a:noFill/>
          </a:ln>
        </p:spPr>
        <p:txBody>
          <a:bodyPr spcFirstLastPara="1" wrap="square" lIns="0" tIns="91425" rIns="0" bIns="18287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3054"/>
              </a:buClr>
              <a:buSzPts val="3200"/>
              <a:buFont typeface="Open Sans ExtraBold"/>
              <a:buNone/>
              <a:defRPr sz="3200" b="0" i="0" u="none" strike="noStrike" cap="none">
                <a:solidFill>
                  <a:srgbClr val="003054"/>
                </a:solidFill>
                <a:latin typeface="Open Sans ExtraBold"/>
                <a:ea typeface="Open Sans ExtraBold"/>
                <a:cs typeface="Open Sans ExtraBold"/>
                <a:sym typeface="Open Sans ExtraBold"/>
              </a:defRPr>
            </a:lvl1pPr>
            <a:lvl2pPr marR="0" lvl="1" algn="l" rtl="0">
              <a:lnSpc>
                <a:spcPct val="100000"/>
              </a:lnSpc>
              <a:spcBef>
                <a:spcPts val="0"/>
              </a:spcBef>
              <a:spcAft>
                <a:spcPts val="0"/>
              </a:spcAft>
              <a:buClr>
                <a:srgbClr val="003054"/>
              </a:buClr>
              <a:buSzPts val="3200"/>
              <a:buFont typeface="Arial"/>
              <a:buNone/>
              <a:defRPr sz="3200" b="0" i="0" u="none" strike="noStrike" cap="none">
                <a:solidFill>
                  <a:srgbClr val="003054"/>
                </a:solidFill>
                <a:latin typeface="Arial"/>
                <a:ea typeface="Arial"/>
                <a:cs typeface="Arial"/>
                <a:sym typeface="Arial"/>
              </a:defRPr>
            </a:lvl2pPr>
            <a:lvl3pPr marR="0" lvl="2" algn="l" rtl="0">
              <a:lnSpc>
                <a:spcPct val="100000"/>
              </a:lnSpc>
              <a:spcBef>
                <a:spcPts val="0"/>
              </a:spcBef>
              <a:spcAft>
                <a:spcPts val="0"/>
              </a:spcAft>
              <a:buClr>
                <a:srgbClr val="003054"/>
              </a:buClr>
              <a:buSzPts val="3200"/>
              <a:buFont typeface="Arial"/>
              <a:buNone/>
              <a:defRPr sz="3200" b="0" i="0" u="none" strike="noStrike" cap="none">
                <a:solidFill>
                  <a:srgbClr val="003054"/>
                </a:solidFill>
                <a:latin typeface="Arial"/>
                <a:ea typeface="Arial"/>
                <a:cs typeface="Arial"/>
                <a:sym typeface="Arial"/>
              </a:defRPr>
            </a:lvl3pPr>
            <a:lvl4pPr marR="0" lvl="3" algn="l" rtl="0">
              <a:lnSpc>
                <a:spcPct val="100000"/>
              </a:lnSpc>
              <a:spcBef>
                <a:spcPts val="0"/>
              </a:spcBef>
              <a:spcAft>
                <a:spcPts val="0"/>
              </a:spcAft>
              <a:buClr>
                <a:srgbClr val="003054"/>
              </a:buClr>
              <a:buSzPts val="3200"/>
              <a:buFont typeface="Arial"/>
              <a:buNone/>
              <a:defRPr sz="3200" b="0" i="0" u="none" strike="noStrike" cap="none">
                <a:solidFill>
                  <a:srgbClr val="003054"/>
                </a:solidFill>
                <a:latin typeface="Arial"/>
                <a:ea typeface="Arial"/>
                <a:cs typeface="Arial"/>
                <a:sym typeface="Arial"/>
              </a:defRPr>
            </a:lvl4pPr>
            <a:lvl5pPr marR="0" lvl="4" algn="l" rtl="0">
              <a:lnSpc>
                <a:spcPct val="100000"/>
              </a:lnSpc>
              <a:spcBef>
                <a:spcPts val="0"/>
              </a:spcBef>
              <a:spcAft>
                <a:spcPts val="0"/>
              </a:spcAft>
              <a:buClr>
                <a:srgbClr val="003054"/>
              </a:buClr>
              <a:buSzPts val="3200"/>
              <a:buFont typeface="Arial"/>
              <a:buNone/>
              <a:defRPr sz="3200" b="0" i="0" u="none" strike="noStrike" cap="none">
                <a:solidFill>
                  <a:srgbClr val="003054"/>
                </a:solidFill>
                <a:latin typeface="Arial"/>
                <a:ea typeface="Arial"/>
                <a:cs typeface="Arial"/>
                <a:sym typeface="Arial"/>
              </a:defRPr>
            </a:lvl5pPr>
            <a:lvl6pPr marR="0" lvl="5" algn="l" rtl="0">
              <a:lnSpc>
                <a:spcPct val="100000"/>
              </a:lnSpc>
              <a:spcBef>
                <a:spcPts val="0"/>
              </a:spcBef>
              <a:spcAft>
                <a:spcPts val="0"/>
              </a:spcAft>
              <a:buClr>
                <a:srgbClr val="003054"/>
              </a:buClr>
              <a:buSzPts val="3200"/>
              <a:buFont typeface="Arial"/>
              <a:buNone/>
              <a:defRPr sz="3200" b="0" i="0" u="none" strike="noStrike" cap="none">
                <a:solidFill>
                  <a:srgbClr val="003054"/>
                </a:solidFill>
                <a:latin typeface="Arial"/>
                <a:ea typeface="Arial"/>
                <a:cs typeface="Arial"/>
                <a:sym typeface="Arial"/>
              </a:defRPr>
            </a:lvl6pPr>
            <a:lvl7pPr marR="0" lvl="6" algn="l" rtl="0">
              <a:lnSpc>
                <a:spcPct val="100000"/>
              </a:lnSpc>
              <a:spcBef>
                <a:spcPts val="0"/>
              </a:spcBef>
              <a:spcAft>
                <a:spcPts val="0"/>
              </a:spcAft>
              <a:buClr>
                <a:srgbClr val="003054"/>
              </a:buClr>
              <a:buSzPts val="3200"/>
              <a:buFont typeface="Arial"/>
              <a:buNone/>
              <a:defRPr sz="3200" b="0" i="0" u="none" strike="noStrike" cap="none">
                <a:solidFill>
                  <a:srgbClr val="003054"/>
                </a:solidFill>
                <a:latin typeface="Arial"/>
                <a:ea typeface="Arial"/>
                <a:cs typeface="Arial"/>
                <a:sym typeface="Arial"/>
              </a:defRPr>
            </a:lvl7pPr>
            <a:lvl8pPr marR="0" lvl="7" algn="l" rtl="0">
              <a:lnSpc>
                <a:spcPct val="100000"/>
              </a:lnSpc>
              <a:spcBef>
                <a:spcPts val="0"/>
              </a:spcBef>
              <a:spcAft>
                <a:spcPts val="0"/>
              </a:spcAft>
              <a:buClr>
                <a:srgbClr val="003054"/>
              </a:buClr>
              <a:buSzPts val="3200"/>
              <a:buFont typeface="Arial"/>
              <a:buNone/>
              <a:defRPr sz="3200" b="0" i="0" u="none" strike="noStrike" cap="none">
                <a:solidFill>
                  <a:srgbClr val="003054"/>
                </a:solidFill>
                <a:latin typeface="Arial"/>
                <a:ea typeface="Arial"/>
                <a:cs typeface="Arial"/>
                <a:sym typeface="Arial"/>
              </a:defRPr>
            </a:lvl8pPr>
            <a:lvl9pPr marR="0" lvl="8" algn="l" rtl="0">
              <a:lnSpc>
                <a:spcPct val="100000"/>
              </a:lnSpc>
              <a:spcBef>
                <a:spcPts val="0"/>
              </a:spcBef>
              <a:spcAft>
                <a:spcPts val="0"/>
              </a:spcAft>
              <a:buClr>
                <a:srgbClr val="003054"/>
              </a:buClr>
              <a:buSzPts val="3200"/>
              <a:buFont typeface="Arial"/>
              <a:buNone/>
              <a:defRPr sz="3200" b="0" i="0" u="none" strike="noStrike" cap="none">
                <a:solidFill>
                  <a:srgbClr val="003054"/>
                </a:solidFill>
                <a:latin typeface="Arial"/>
                <a:ea typeface="Arial"/>
                <a:cs typeface="Arial"/>
                <a:sym typeface="Arial"/>
              </a:defRPr>
            </a:lvl9pPr>
          </a:lstStyle>
          <a:p>
            <a:pPr algn="ctr">
              <a:spcBef>
                <a:spcPts val="0"/>
              </a:spcBef>
            </a:pPr>
            <a:r>
              <a:rPr lang="en-US" sz="6400" dirty="0">
                <a:solidFill>
                  <a:schemeClr val="lt1"/>
                </a:solidFill>
              </a:rPr>
              <a:t>Thank you</a:t>
            </a:r>
            <a:endParaRPr sz="6400" dirty="0">
              <a:solidFill>
                <a:schemeClr val="lt1"/>
              </a:solidFill>
            </a:endParaRPr>
          </a:p>
        </p:txBody>
      </p:sp>
      <p:pic>
        <p:nvPicPr>
          <p:cNvPr id="5" name="Picture 4" descr="A white and orange logo&#10;&#10;Description automatically generated">
            <a:extLst>
              <a:ext uri="{FF2B5EF4-FFF2-40B4-BE49-F238E27FC236}">
                <a16:creationId xmlns:a16="http://schemas.microsoft.com/office/drawing/2014/main" id="{8D3F757D-5C81-7397-3FC8-76B4FCA88E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9438" y="3648363"/>
            <a:ext cx="2273124" cy="2273124"/>
          </a:xfrm>
          <a:prstGeom prst="rect">
            <a:avLst/>
          </a:prstGeom>
        </p:spPr>
      </p:pic>
      <p:grpSp>
        <p:nvGrpSpPr>
          <p:cNvPr id="3" name="Group 2">
            <a:extLst>
              <a:ext uri="{FF2B5EF4-FFF2-40B4-BE49-F238E27FC236}">
                <a16:creationId xmlns:a16="http://schemas.microsoft.com/office/drawing/2014/main" id="{66F29548-4831-FD17-9B2A-DDBB7950BA82}"/>
              </a:ext>
            </a:extLst>
          </p:cNvPr>
          <p:cNvGrpSpPr/>
          <p:nvPr/>
        </p:nvGrpSpPr>
        <p:grpSpPr>
          <a:xfrm>
            <a:off x="0" y="2379526"/>
            <a:ext cx="3579846" cy="303727"/>
            <a:chOff x="-7106" y="253934"/>
            <a:chExt cx="12199108" cy="396131"/>
          </a:xfrm>
        </p:grpSpPr>
        <p:sp>
          <p:nvSpPr>
            <p:cNvPr id="7" name="Rectangle 6">
              <a:extLst>
                <a:ext uri="{FF2B5EF4-FFF2-40B4-BE49-F238E27FC236}">
                  <a16:creationId xmlns:a16="http://schemas.microsoft.com/office/drawing/2014/main" id="{F1ACBFB9-4572-80D0-EB77-7CB1E57FFF78}"/>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15D0740-7C83-27CF-1559-AE01E7A1F816}"/>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843384B3-68B6-D25E-9B54-827CFC4B0702}"/>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E953F41C-89F1-CE4F-7CC8-2DD5BC2CB162}"/>
              </a:ext>
            </a:extLst>
          </p:cNvPr>
          <p:cNvGrpSpPr/>
          <p:nvPr/>
        </p:nvGrpSpPr>
        <p:grpSpPr>
          <a:xfrm>
            <a:off x="8612156" y="2430244"/>
            <a:ext cx="3579846" cy="303727"/>
            <a:chOff x="-7106" y="253934"/>
            <a:chExt cx="12199108" cy="396131"/>
          </a:xfrm>
        </p:grpSpPr>
        <p:sp>
          <p:nvSpPr>
            <p:cNvPr id="17" name="Rectangle 16">
              <a:extLst>
                <a:ext uri="{FF2B5EF4-FFF2-40B4-BE49-F238E27FC236}">
                  <a16:creationId xmlns:a16="http://schemas.microsoft.com/office/drawing/2014/main" id="{21F8FA5F-238C-F278-5F9F-0D510FF1C554}"/>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580BA1D8-E64B-A237-63A1-2F6498A3D7D3}"/>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CC411D95-8D70-81C7-F224-785834380A3B}"/>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4C283AEB-F0F0-46D0-477B-7C7890D51DE7}"/>
              </a:ext>
            </a:extLst>
          </p:cNvPr>
          <p:cNvGrpSpPr>
            <a:grpSpLocks noGrp="1" noUngrp="1" noRot="1" noMove="1" noResize="1"/>
          </p:cNvGrpSpPr>
          <p:nvPr/>
        </p:nvGrpSpPr>
        <p:grpSpPr>
          <a:xfrm>
            <a:off x="0" y="0"/>
            <a:ext cx="7457813" cy="6858000"/>
            <a:chOff x="0" y="0"/>
            <a:chExt cx="6291743" cy="6858000"/>
          </a:xfrm>
        </p:grpSpPr>
        <p:sp>
          <p:nvSpPr>
            <p:cNvPr id="21" name="Freeform: Shape 20">
              <a:extLst>
                <a:ext uri="{FF2B5EF4-FFF2-40B4-BE49-F238E27FC236}">
                  <a16:creationId xmlns:a16="http://schemas.microsoft.com/office/drawing/2014/main" id="{AF92CD5B-02F9-24AA-B374-6F3F1ABDD34F}"/>
                </a:ext>
              </a:extLst>
            </p:cNvPr>
            <p:cNvSpPr>
              <a:spLocks noGrp="1" noRot="1" noMove="1" noResize="1" noEditPoints="1" noAdjustHandles="1" noChangeArrowheads="1" noChangeShapeType="1"/>
            </p:cNvSpPr>
            <p:nvPr/>
          </p:nvSpPr>
          <p:spPr>
            <a:xfrm>
              <a:off x="3296273" y="0"/>
              <a:ext cx="2995470" cy="6858000"/>
            </a:xfrm>
            <a:custGeom>
              <a:avLst/>
              <a:gdLst>
                <a:gd name="connsiteX0" fmla="*/ 2988887 w 2988887"/>
                <a:gd name="connsiteY0" fmla="*/ 6856572 h 6856571"/>
                <a:gd name="connsiteX1" fmla="*/ 2563276 w 2988887"/>
                <a:gd name="connsiteY1" fmla="*/ 6856572 h 6856571"/>
                <a:gd name="connsiteX2" fmla="*/ 0 w 2988887"/>
                <a:gd name="connsiteY2" fmla="*/ 0 h 6856571"/>
                <a:gd name="connsiteX3" fmla="*/ 425612 w 2988887"/>
                <a:gd name="connsiteY3" fmla="*/ 0 h 6856571"/>
                <a:gd name="connsiteX4" fmla="*/ 2988887 w 2988887"/>
                <a:gd name="connsiteY4" fmla="*/ 6856572 h 6856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8887" h="6856571">
                  <a:moveTo>
                    <a:pt x="2988887" y="6856572"/>
                  </a:moveTo>
                  <a:lnTo>
                    <a:pt x="2563276" y="6856572"/>
                  </a:lnTo>
                  <a:lnTo>
                    <a:pt x="0" y="0"/>
                  </a:lnTo>
                  <a:lnTo>
                    <a:pt x="425612" y="0"/>
                  </a:lnTo>
                  <a:lnTo>
                    <a:pt x="2988887" y="6856572"/>
                  </a:lnTo>
                  <a:close/>
                </a:path>
              </a:pathLst>
            </a:custGeom>
            <a:solidFill>
              <a:srgbClr val="FFFFFF"/>
            </a:solidFill>
            <a:ln w="0"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B763B33A-266C-07C1-DC2D-C6664B349ADF}"/>
                </a:ext>
              </a:extLst>
            </p:cNvPr>
            <p:cNvSpPr>
              <a:spLocks noGrp="1" noRot="1" noMove="1" noResize="1" noEditPoints="1" noAdjustHandles="1" noChangeArrowheads="1" noChangeShapeType="1"/>
            </p:cNvSpPr>
            <p:nvPr/>
          </p:nvSpPr>
          <p:spPr>
            <a:xfrm>
              <a:off x="0" y="2144"/>
              <a:ext cx="3771392" cy="6855856"/>
            </a:xfrm>
            <a:custGeom>
              <a:avLst/>
              <a:gdLst>
                <a:gd name="connsiteX0" fmla="*/ 0 w 3771392"/>
                <a:gd name="connsiteY0" fmla="*/ 0 h 6855856"/>
                <a:gd name="connsiteX1" fmla="*/ 1044079 w 3771392"/>
                <a:gd name="connsiteY1" fmla="*/ 0 h 6855856"/>
                <a:gd name="connsiteX2" fmla="*/ 3771392 w 3771392"/>
                <a:gd name="connsiteY2" fmla="*/ 6855857 h 6855856"/>
                <a:gd name="connsiteX3" fmla="*/ 0 w 3771392"/>
                <a:gd name="connsiteY3" fmla="*/ 6855857 h 6855856"/>
                <a:gd name="connsiteX4" fmla="*/ 0 w 3771392"/>
                <a:gd name="connsiteY4" fmla="*/ 0 h 6855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1392" h="6855856">
                  <a:moveTo>
                    <a:pt x="0" y="0"/>
                  </a:moveTo>
                  <a:lnTo>
                    <a:pt x="1044079" y="0"/>
                  </a:lnTo>
                  <a:lnTo>
                    <a:pt x="3771392" y="6855857"/>
                  </a:lnTo>
                  <a:lnTo>
                    <a:pt x="0" y="6855857"/>
                  </a:lnTo>
                  <a:lnTo>
                    <a:pt x="0" y="0"/>
                  </a:lnTo>
                  <a:close/>
                </a:path>
              </a:pathLst>
            </a:custGeom>
            <a:solidFill>
              <a:srgbClr val="FFFFFF"/>
            </a:solidFill>
            <a:ln w="0"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id="{DAC88E32-6076-9AF5-8FA0-BD2723BAE420}"/>
                </a:ext>
              </a:extLst>
            </p:cNvPr>
            <p:cNvSpPr>
              <a:spLocks noGrp="1" noRot="1" noMove="1" noResize="1" noEditPoints="1" noAdjustHandles="1" noChangeArrowheads="1" noChangeShapeType="1"/>
            </p:cNvSpPr>
            <p:nvPr/>
          </p:nvSpPr>
          <p:spPr>
            <a:xfrm>
              <a:off x="226845" y="0"/>
              <a:ext cx="5762751" cy="6858000"/>
            </a:xfrm>
            <a:custGeom>
              <a:avLst/>
              <a:gdLst>
                <a:gd name="connsiteX0" fmla="*/ 0 w 5762751"/>
                <a:gd name="connsiteY0" fmla="*/ 0 h 6855856"/>
                <a:gd name="connsiteX1" fmla="*/ 3199476 w 5762751"/>
                <a:gd name="connsiteY1" fmla="*/ 0 h 6855856"/>
                <a:gd name="connsiteX2" fmla="*/ 5762752 w 5762751"/>
                <a:gd name="connsiteY2" fmla="*/ 6855857 h 6855856"/>
                <a:gd name="connsiteX3" fmla="*/ 0 w 5762751"/>
                <a:gd name="connsiteY3" fmla="*/ 6855857 h 6855856"/>
                <a:gd name="connsiteX4" fmla="*/ 0 w 5762751"/>
                <a:gd name="connsiteY4" fmla="*/ 0 h 6855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2751" h="6855856">
                  <a:moveTo>
                    <a:pt x="0" y="0"/>
                  </a:moveTo>
                  <a:lnTo>
                    <a:pt x="3199476" y="0"/>
                  </a:lnTo>
                  <a:lnTo>
                    <a:pt x="5762752" y="6855857"/>
                  </a:lnTo>
                  <a:lnTo>
                    <a:pt x="0" y="6855857"/>
                  </a:lnTo>
                  <a:lnTo>
                    <a:pt x="0" y="0"/>
                  </a:lnTo>
                  <a:close/>
                </a:path>
              </a:pathLst>
            </a:custGeom>
            <a:solidFill>
              <a:schemeClr val="bg1"/>
            </a:solidFill>
            <a:ln w="0" cap="flat">
              <a:noFill/>
              <a:prstDash val="solid"/>
              <a:miter/>
            </a:ln>
          </p:spPr>
          <p:txBody>
            <a:bodyPr rtlCol="0" anchor="ctr"/>
            <a:lstStyle/>
            <a:p>
              <a:endParaRPr lang="en-US" dirty="0"/>
            </a:p>
          </p:txBody>
        </p:sp>
      </p:grpSp>
      <p:sp>
        <p:nvSpPr>
          <p:cNvPr id="10" name="TextBox 9">
            <a:extLst>
              <a:ext uri="{FF2B5EF4-FFF2-40B4-BE49-F238E27FC236}">
                <a16:creationId xmlns:a16="http://schemas.microsoft.com/office/drawing/2014/main" id="{AE6065BD-CA51-49C2-FB65-5B53FCEAE9AA}"/>
              </a:ext>
            </a:extLst>
          </p:cNvPr>
          <p:cNvSpPr txBox="1"/>
          <p:nvPr/>
        </p:nvSpPr>
        <p:spPr>
          <a:xfrm>
            <a:off x="563706" y="922092"/>
            <a:ext cx="10815493" cy="769441"/>
          </a:xfrm>
          <a:prstGeom prst="rect">
            <a:avLst/>
          </a:prstGeom>
          <a:noFill/>
        </p:spPr>
        <p:txBody>
          <a:bodyPr wrap="square" rtlCol="0">
            <a:spAutoFit/>
          </a:bodyPr>
          <a:lstStyle/>
          <a:p>
            <a:r>
              <a:rPr lang="en-US" sz="4400" b="1" dirty="0">
                <a:latin typeface="Arial Nova" panose="020B0504020202020204" pitchFamily="34" charset="0"/>
                <a:ea typeface="Verdana" panose="020B0604030504040204" pitchFamily="34" charset="0"/>
              </a:rPr>
              <a:t>Waterfront Advisory Committee (WAC)</a:t>
            </a:r>
          </a:p>
        </p:txBody>
      </p:sp>
      <p:pic>
        <p:nvPicPr>
          <p:cNvPr id="11" name="Picture 10" descr="A orange and black rectangle&#10;&#10;Description automatically generated">
            <a:extLst>
              <a:ext uri="{FF2B5EF4-FFF2-40B4-BE49-F238E27FC236}">
                <a16:creationId xmlns:a16="http://schemas.microsoft.com/office/drawing/2014/main" id="{E92B15EC-C06D-DC5F-B0B6-2FB383D297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6776" y="5839549"/>
            <a:ext cx="878492" cy="878492"/>
          </a:xfrm>
          <a:prstGeom prst="rect">
            <a:avLst/>
          </a:prstGeom>
        </p:spPr>
      </p:pic>
      <p:sp>
        <p:nvSpPr>
          <p:cNvPr id="12" name="TextBox 11">
            <a:extLst>
              <a:ext uri="{FF2B5EF4-FFF2-40B4-BE49-F238E27FC236}">
                <a16:creationId xmlns:a16="http://schemas.microsoft.com/office/drawing/2014/main" id="{FF3900D0-5D1B-1FA5-45E4-B37BE51E962E}"/>
              </a:ext>
            </a:extLst>
          </p:cNvPr>
          <p:cNvSpPr txBox="1"/>
          <p:nvPr/>
        </p:nvSpPr>
        <p:spPr>
          <a:xfrm>
            <a:off x="563707" y="1876841"/>
            <a:ext cx="10815493" cy="5940088"/>
          </a:xfrm>
          <a:prstGeom prst="rect">
            <a:avLst/>
          </a:prstGeom>
          <a:noFill/>
        </p:spPr>
        <p:txBody>
          <a:bodyPr wrap="square" numCol="2" spcCol="548640" rtlCol="0">
            <a:spAutoFit/>
          </a:bodyPr>
          <a:lstStyle/>
          <a:p>
            <a:r>
              <a:rPr lang="en-US" sz="2000" b="1" dirty="0">
                <a:latin typeface="Arial Nova" panose="020B0504020202020204" pitchFamily="34" charset="0"/>
              </a:rPr>
              <a:t>Nancy Hyde</a:t>
            </a:r>
            <a:r>
              <a:rPr lang="en-US" sz="2000" dirty="0">
                <a:latin typeface="Arial Nova" panose="020B0504020202020204" pitchFamily="34" charset="0"/>
              </a:rPr>
              <a:t>, Mayor of the Village of Clayton</a:t>
            </a:r>
          </a:p>
          <a:p>
            <a:endParaRPr lang="en-US" sz="2000" dirty="0">
              <a:latin typeface="Arial Nova" panose="020B0504020202020204" pitchFamily="34" charset="0"/>
            </a:endParaRPr>
          </a:p>
          <a:p>
            <a:r>
              <a:rPr lang="en-US" sz="2000" b="1" dirty="0">
                <a:latin typeface="Arial Nova" panose="020B0504020202020204" pitchFamily="34" charset="0"/>
              </a:rPr>
              <a:t>Kristi Dippel</a:t>
            </a:r>
            <a:r>
              <a:rPr lang="en-US" sz="2000" dirty="0">
                <a:latin typeface="Arial Nova" panose="020B0504020202020204" pitchFamily="34" charset="0"/>
              </a:rPr>
              <a:t>, Clayton Local Development Corp. </a:t>
            </a:r>
          </a:p>
          <a:p>
            <a:endParaRPr lang="en-US" sz="2000" dirty="0">
              <a:latin typeface="Arial Nova" panose="020B0504020202020204" pitchFamily="34" charset="0"/>
            </a:endParaRPr>
          </a:p>
          <a:p>
            <a:r>
              <a:rPr lang="en-US" sz="2000" b="1" dirty="0">
                <a:latin typeface="Arial Nova" panose="020B0504020202020204" pitchFamily="34" charset="0"/>
              </a:rPr>
              <a:t>Tim Doney</a:t>
            </a:r>
            <a:r>
              <a:rPr lang="en-US" sz="2000" dirty="0">
                <a:latin typeface="Arial Nova" panose="020B0504020202020204" pitchFamily="34" charset="0"/>
              </a:rPr>
              <a:t>, Supervisor of the Town of Clayton</a:t>
            </a:r>
          </a:p>
          <a:p>
            <a:endParaRPr lang="en-US" sz="2000" dirty="0">
              <a:latin typeface="Arial Nova" panose="020B0504020202020204" pitchFamily="34" charset="0"/>
            </a:endParaRPr>
          </a:p>
          <a:p>
            <a:r>
              <a:rPr lang="en-US" sz="2000" b="1" dirty="0">
                <a:latin typeface="Arial Nova" panose="020B0504020202020204" pitchFamily="34" charset="0"/>
              </a:rPr>
              <a:t>David Powers</a:t>
            </a:r>
            <a:r>
              <a:rPr lang="en-US" sz="2000" dirty="0">
                <a:latin typeface="Arial Nova" panose="020B0504020202020204" pitchFamily="34" charset="0"/>
              </a:rPr>
              <a:t>, Village of Clayton</a:t>
            </a:r>
          </a:p>
          <a:p>
            <a:endParaRPr lang="en-US" sz="2000" dirty="0">
              <a:latin typeface="Arial Nova" panose="020B0504020202020204" pitchFamily="34" charset="0"/>
            </a:endParaRPr>
          </a:p>
          <a:p>
            <a:r>
              <a:rPr lang="en-US" sz="2000" b="1" dirty="0">
                <a:latin typeface="Arial Nova" panose="020B0504020202020204" pitchFamily="34" charset="0"/>
              </a:rPr>
              <a:t>Dave Wilder</a:t>
            </a:r>
            <a:r>
              <a:rPr lang="en-US" sz="2000" dirty="0">
                <a:latin typeface="Arial Nova" panose="020B0504020202020204" pitchFamily="34" charset="0"/>
              </a:rPr>
              <a:t>, Village of Clayton </a:t>
            </a:r>
          </a:p>
          <a:p>
            <a:endParaRPr lang="en-US" sz="2000" dirty="0">
              <a:latin typeface="Arial Nova" panose="020B0504020202020204" pitchFamily="34" charset="0"/>
            </a:endParaRPr>
          </a:p>
          <a:p>
            <a:endParaRPr lang="en-US" sz="2000" b="1" dirty="0">
              <a:latin typeface="Arial Nova" panose="020B0504020202020204" pitchFamily="34" charset="0"/>
            </a:endParaRPr>
          </a:p>
          <a:p>
            <a:endParaRPr lang="en-US" sz="2000" b="1" dirty="0">
              <a:latin typeface="Arial Nova" panose="020B0504020202020204" pitchFamily="34" charset="0"/>
            </a:endParaRPr>
          </a:p>
          <a:p>
            <a:endParaRPr lang="en-US" sz="2000" b="1" dirty="0">
              <a:latin typeface="Arial Nova" panose="020B0504020202020204" pitchFamily="34" charset="0"/>
            </a:endParaRPr>
          </a:p>
          <a:p>
            <a:endParaRPr lang="en-US" sz="2000" b="1" dirty="0">
              <a:latin typeface="Arial Nova" panose="020B0504020202020204" pitchFamily="34" charset="0"/>
            </a:endParaRPr>
          </a:p>
          <a:p>
            <a:endParaRPr lang="en-US" sz="2000" b="1" dirty="0">
              <a:latin typeface="Arial Nova" panose="020B0504020202020204" pitchFamily="34" charset="0"/>
            </a:endParaRPr>
          </a:p>
          <a:p>
            <a:endParaRPr lang="en-US" sz="2000" b="1" dirty="0">
              <a:latin typeface="Arial Nova" panose="020B0504020202020204" pitchFamily="34" charset="0"/>
            </a:endParaRPr>
          </a:p>
          <a:p>
            <a:r>
              <a:rPr lang="en-US" sz="2000" b="1" dirty="0">
                <a:latin typeface="Arial Nova" panose="020B0504020202020204" pitchFamily="34" charset="0"/>
              </a:rPr>
              <a:t>Doug Rogers</a:t>
            </a:r>
            <a:r>
              <a:rPr lang="en-US" sz="2000" dirty="0">
                <a:latin typeface="Arial Nova" panose="020B0504020202020204" pitchFamily="34" charset="0"/>
              </a:rPr>
              <a:t>, Joint Planning Board</a:t>
            </a:r>
          </a:p>
          <a:p>
            <a:r>
              <a:rPr lang="en-US" sz="2000" dirty="0">
                <a:latin typeface="Arial Nova" panose="020B0504020202020204" pitchFamily="34" charset="0"/>
              </a:rPr>
              <a:t> </a:t>
            </a:r>
          </a:p>
          <a:p>
            <a:r>
              <a:rPr lang="en-US" sz="2000" b="1" dirty="0">
                <a:latin typeface="Arial Nova" panose="020B0504020202020204" pitchFamily="34" charset="0"/>
              </a:rPr>
              <a:t>James Ganter</a:t>
            </a:r>
            <a:r>
              <a:rPr lang="en-US" sz="2000" dirty="0">
                <a:latin typeface="Arial Nova" panose="020B0504020202020204" pitchFamily="34" charset="0"/>
              </a:rPr>
              <a:t>, Clayton Local Development Corp. </a:t>
            </a:r>
          </a:p>
          <a:p>
            <a:endParaRPr lang="en-US" sz="2000" b="1" dirty="0">
              <a:latin typeface="Arial Nova" panose="020B0504020202020204" pitchFamily="34" charset="0"/>
            </a:endParaRPr>
          </a:p>
          <a:p>
            <a:r>
              <a:rPr lang="en-US" sz="2000" b="1" dirty="0">
                <a:latin typeface="Arial Nova" panose="020B0504020202020204" pitchFamily="34" charset="0"/>
              </a:rPr>
              <a:t>Mike Hooson</a:t>
            </a:r>
            <a:r>
              <a:rPr lang="en-US" sz="2000" dirty="0">
                <a:latin typeface="Arial Nova" panose="020B0504020202020204" pitchFamily="34" charset="0"/>
              </a:rPr>
              <a:t>, Clayton Chamber of Commerce</a:t>
            </a:r>
          </a:p>
          <a:p>
            <a:endParaRPr lang="en-US" sz="2000" dirty="0">
              <a:latin typeface="Arial Nova" panose="020B0504020202020204" pitchFamily="34" charset="0"/>
            </a:endParaRPr>
          </a:p>
          <a:p>
            <a:r>
              <a:rPr lang="en-US" sz="2000" b="1" dirty="0">
                <a:latin typeface="Arial Nova" panose="020B0504020202020204" pitchFamily="34" charset="0"/>
              </a:rPr>
              <a:t>Robert Riddoch</a:t>
            </a:r>
            <a:r>
              <a:rPr lang="en-US" sz="2000" dirty="0">
                <a:latin typeface="Arial Nova" panose="020B0504020202020204" pitchFamily="34" charset="0"/>
              </a:rPr>
              <a:t>, Village of Clayton Trustee</a:t>
            </a:r>
          </a:p>
          <a:p>
            <a:endParaRPr lang="en-US" sz="2000" dirty="0">
              <a:latin typeface="Arial Nova" panose="020B0504020202020204" pitchFamily="34" charset="0"/>
            </a:endParaRPr>
          </a:p>
          <a:p>
            <a:r>
              <a:rPr lang="en-US" sz="2000" b="1" dirty="0">
                <a:latin typeface="Arial Nova" panose="020B0504020202020204" pitchFamily="34" charset="0"/>
              </a:rPr>
              <a:t>Ron Duford</a:t>
            </a:r>
            <a:r>
              <a:rPr lang="en-US" sz="2000" dirty="0">
                <a:latin typeface="Arial Nova" panose="020B0504020202020204" pitchFamily="34" charset="0"/>
              </a:rPr>
              <a:t>, Village of Clayton Trustee</a:t>
            </a:r>
          </a:p>
        </p:txBody>
      </p:sp>
      <p:cxnSp>
        <p:nvCxnSpPr>
          <p:cNvPr id="3" name="Straight Connector 2">
            <a:extLst>
              <a:ext uri="{FF2B5EF4-FFF2-40B4-BE49-F238E27FC236}">
                <a16:creationId xmlns:a16="http://schemas.microsoft.com/office/drawing/2014/main" id="{E7D2815A-0DE9-3ADD-2393-46DFEC01ADFA}"/>
              </a:ext>
            </a:extLst>
          </p:cNvPr>
          <p:cNvCxnSpPr>
            <a:cxnSpLocks/>
          </p:cNvCxnSpPr>
          <p:nvPr/>
        </p:nvCxnSpPr>
        <p:spPr>
          <a:xfrm>
            <a:off x="5812035" y="1734664"/>
            <a:ext cx="0" cy="4185834"/>
          </a:xfrm>
          <a:prstGeom prst="line">
            <a:avLst/>
          </a:prstGeom>
          <a:ln w="9525">
            <a:solidFill>
              <a:srgbClr val="E9A122"/>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9A19E2B6-C9F1-720D-CD4D-5125C73B0DDB}"/>
              </a:ext>
            </a:extLst>
          </p:cNvPr>
          <p:cNvGrpSpPr/>
          <p:nvPr/>
        </p:nvGrpSpPr>
        <p:grpSpPr>
          <a:xfrm>
            <a:off x="0" y="139959"/>
            <a:ext cx="12199108" cy="396131"/>
            <a:chOff x="-7106" y="253934"/>
            <a:chExt cx="12199108" cy="396131"/>
          </a:xfrm>
        </p:grpSpPr>
        <p:sp>
          <p:nvSpPr>
            <p:cNvPr id="5" name="Rectangle 4">
              <a:extLst>
                <a:ext uri="{FF2B5EF4-FFF2-40B4-BE49-F238E27FC236}">
                  <a16:creationId xmlns:a16="http://schemas.microsoft.com/office/drawing/2014/main" id="{D57C8B13-69C7-0B8F-9499-DE7F49DF9DAE}"/>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818F22D0-5E9C-17D2-11A6-536C0694F336}"/>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5F9E1AC-38E8-3587-760F-0EE1BECF0B82}"/>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6745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rchitects working on a blueprint">
            <a:extLst>
              <a:ext uri="{FF2B5EF4-FFF2-40B4-BE49-F238E27FC236}">
                <a16:creationId xmlns:a16="http://schemas.microsoft.com/office/drawing/2014/main" id="{23C05521-70BC-087E-C310-4AB2B57E13CD}"/>
              </a:ext>
            </a:extLst>
          </p:cNvPr>
          <p:cNvPicPr>
            <a:picLocks noGrp="1" noRot="1" noChangeAspect="1" noMove="1" noResize="1" noEditPoints="1" noAdjustHandles="1" noChangeArrowheads="1" noChangeShapeType="1" noCrop="1"/>
          </p:cNvPicPr>
          <p:nvPr>
            <p:ph type="pic" idx="1"/>
          </p:nvPr>
        </p:nvPicPr>
        <p:blipFill>
          <a:blip r:embed="rId2">
            <a:extLst>
              <a:ext uri="{28A0092B-C50C-407E-A947-70E740481C1C}">
                <a14:useLocalDpi xmlns:a14="http://schemas.microsoft.com/office/drawing/2010/main" val="0"/>
              </a:ext>
            </a:extLst>
          </a:blip>
          <a:srcRect l="24203" r="24203"/>
          <a:stretch/>
        </p:blipFill>
        <p:spPr>
          <a:xfrm>
            <a:off x="6885992" y="0"/>
            <a:ext cx="5306008" cy="6858000"/>
          </a:xfrm>
        </p:spPr>
      </p:pic>
      <p:sp>
        <p:nvSpPr>
          <p:cNvPr id="11" name="TextBox 10">
            <a:extLst>
              <a:ext uri="{FF2B5EF4-FFF2-40B4-BE49-F238E27FC236}">
                <a16:creationId xmlns:a16="http://schemas.microsoft.com/office/drawing/2014/main" id="{1CFFD84F-60F3-64C4-F601-7A56ECF0AC35}"/>
              </a:ext>
            </a:extLst>
          </p:cNvPr>
          <p:cNvSpPr txBox="1"/>
          <p:nvPr/>
        </p:nvSpPr>
        <p:spPr>
          <a:xfrm>
            <a:off x="884349" y="1132388"/>
            <a:ext cx="9535886" cy="1323439"/>
          </a:xfrm>
          <a:prstGeom prst="rect">
            <a:avLst/>
          </a:prstGeom>
          <a:noFill/>
        </p:spPr>
        <p:txBody>
          <a:bodyPr wrap="square" rtlCol="0">
            <a:spAutoFit/>
          </a:bodyPr>
          <a:lstStyle/>
          <a:p>
            <a:r>
              <a:rPr lang="en-US" sz="8000" b="1" dirty="0">
                <a:latin typeface="Verdana" panose="020B0604030504040204" pitchFamily="34" charset="0"/>
                <a:ea typeface="Verdana" panose="020B0604030504040204" pitchFamily="34" charset="0"/>
              </a:rPr>
              <a:t>02</a:t>
            </a:r>
            <a:r>
              <a:rPr lang="en-US" sz="6000" b="1" dirty="0">
                <a:latin typeface="Verdana" panose="020B0604030504040204" pitchFamily="34" charset="0"/>
                <a:ea typeface="Verdana" panose="020B0604030504040204" pitchFamily="34" charset="0"/>
              </a:rPr>
              <a:t> </a:t>
            </a:r>
          </a:p>
        </p:txBody>
      </p:sp>
      <p:pic>
        <p:nvPicPr>
          <p:cNvPr id="21" name="Picture 20" descr="A orange and black rectangle&#10;&#10;Description automatically generated">
            <a:extLst>
              <a:ext uri="{FF2B5EF4-FFF2-40B4-BE49-F238E27FC236}">
                <a16:creationId xmlns:a16="http://schemas.microsoft.com/office/drawing/2014/main" id="{2A8A169F-158A-6B1C-2947-7E167A1E34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036" y="5518024"/>
            <a:ext cx="1255059" cy="1255059"/>
          </a:xfrm>
          <a:prstGeom prst="rect">
            <a:avLst/>
          </a:prstGeom>
        </p:spPr>
      </p:pic>
      <p:sp>
        <p:nvSpPr>
          <p:cNvPr id="3" name="TextBox 2">
            <a:extLst>
              <a:ext uri="{FF2B5EF4-FFF2-40B4-BE49-F238E27FC236}">
                <a16:creationId xmlns:a16="http://schemas.microsoft.com/office/drawing/2014/main" id="{43B085D6-8E66-6275-7081-012D7ABE4E22}"/>
              </a:ext>
            </a:extLst>
          </p:cNvPr>
          <p:cNvSpPr txBox="1"/>
          <p:nvPr/>
        </p:nvSpPr>
        <p:spPr>
          <a:xfrm>
            <a:off x="884348" y="2752995"/>
            <a:ext cx="4815649" cy="1938992"/>
          </a:xfrm>
          <a:prstGeom prst="rect">
            <a:avLst/>
          </a:prstGeom>
          <a:noFill/>
        </p:spPr>
        <p:txBody>
          <a:bodyPr wrap="square">
            <a:spAutoFit/>
          </a:bodyPr>
          <a:lstStyle/>
          <a:p>
            <a:r>
              <a:rPr lang="en-US" sz="4000" b="1" dirty="0">
                <a:latin typeface="Verdana" panose="020B0604030504040204" pitchFamily="34" charset="0"/>
                <a:ea typeface="Verdana" panose="020B0604030504040204" pitchFamily="34" charset="0"/>
              </a:rPr>
              <a:t>Project Schedule Update</a:t>
            </a:r>
          </a:p>
        </p:txBody>
      </p:sp>
      <p:grpSp>
        <p:nvGrpSpPr>
          <p:cNvPr id="7" name="Group 6">
            <a:extLst>
              <a:ext uri="{FF2B5EF4-FFF2-40B4-BE49-F238E27FC236}">
                <a16:creationId xmlns:a16="http://schemas.microsoft.com/office/drawing/2014/main" id="{3583D578-6DCA-EEE7-FC3D-8A923A9E0602}"/>
              </a:ext>
            </a:extLst>
          </p:cNvPr>
          <p:cNvGrpSpPr/>
          <p:nvPr/>
        </p:nvGrpSpPr>
        <p:grpSpPr>
          <a:xfrm rot="5400000">
            <a:off x="3250686" y="3240247"/>
            <a:ext cx="6875552" cy="395059"/>
            <a:chOff x="-7106" y="253934"/>
            <a:chExt cx="12199108" cy="396131"/>
          </a:xfrm>
        </p:grpSpPr>
        <p:sp>
          <p:nvSpPr>
            <p:cNvPr id="8" name="Rectangle 7">
              <a:extLst>
                <a:ext uri="{FF2B5EF4-FFF2-40B4-BE49-F238E27FC236}">
                  <a16:creationId xmlns:a16="http://schemas.microsoft.com/office/drawing/2014/main" id="{CB4575A7-2EE4-49BA-9BC0-0A783979F621}"/>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87C0B01-5C5F-2CD8-8CD1-4DA7D1FB1BED}"/>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A085D97-A03C-B550-8A42-398963B2DB2B}"/>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ectangle 1">
            <a:extLst>
              <a:ext uri="{FF2B5EF4-FFF2-40B4-BE49-F238E27FC236}">
                <a16:creationId xmlns:a16="http://schemas.microsoft.com/office/drawing/2014/main" id="{7E3A8FE4-1438-8C34-7180-BCB1B72A8578}"/>
              </a:ext>
            </a:extLst>
          </p:cNvPr>
          <p:cNvSpPr/>
          <p:nvPr/>
        </p:nvSpPr>
        <p:spPr>
          <a:xfrm>
            <a:off x="0" y="-64655"/>
            <a:ext cx="6490933" cy="5449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layton Pumpkin Chunkin - Drone 2024-8">
            <a:extLst>
              <a:ext uri="{FF2B5EF4-FFF2-40B4-BE49-F238E27FC236}">
                <a16:creationId xmlns:a16="http://schemas.microsoft.com/office/drawing/2014/main" id="{BAD0086E-C1FF-7D60-EE2C-E8C30CE75F7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129" r="25530"/>
          <a:stretch>
            <a:fillRect/>
          </a:stretch>
        </p:blipFill>
        <p:spPr bwMode="auto">
          <a:xfrm>
            <a:off x="6884921" y="0"/>
            <a:ext cx="5307079" cy="6875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856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11C9CBA-6C4B-21F3-B0B6-8006E42A2BF5}"/>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47C414CC-107A-A6A6-5DD2-611FBC18FF80}"/>
              </a:ext>
            </a:extLst>
          </p:cNvPr>
          <p:cNvSpPr txBox="1"/>
          <p:nvPr/>
        </p:nvSpPr>
        <p:spPr>
          <a:xfrm>
            <a:off x="535765" y="175574"/>
            <a:ext cx="11475745" cy="769441"/>
          </a:xfrm>
          <a:prstGeom prst="rect">
            <a:avLst/>
          </a:prstGeom>
          <a:noFill/>
        </p:spPr>
        <p:txBody>
          <a:bodyPr wrap="square" rtlCol="0">
            <a:spAutoFit/>
          </a:bodyPr>
          <a:lstStyle/>
          <a:p>
            <a:r>
              <a:rPr lang="en-US" sz="4400" b="1" dirty="0">
                <a:latin typeface="Arial Nova" panose="020B0504020202020204" pitchFamily="34" charset="0"/>
                <a:ea typeface="Verdana" panose="020B0604030504040204" pitchFamily="34" charset="0"/>
              </a:rPr>
              <a:t>Project &amp; LWRP Schedule Update</a:t>
            </a:r>
          </a:p>
        </p:txBody>
      </p:sp>
      <p:pic>
        <p:nvPicPr>
          <p:cNvPr id="11" name="Picture 10" descr="A orange and black rectangle&#10;&#10;Description automatically generated">
            <a:extLst>
              <a:ext uri="{FF2B5EF4-FFF2-40B4-BE49-F238E27FC236}">
                <a16:creationId xmlns:a16="http://schemas.microsoft.com/office/drawing/2014/main" id="{45B341CC-9F5B-B0AC-455D-FB1E337772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6776" y="5839549"/>
            <a:ext cx="878492" cy="878492"/>
          </a:xfrm>
          <a:prstGeom prst="rect">
            <a:avLst/>
          </a:prstGeom>
        </p:spPr>
      </p:pic>
      <p:sp>
        <p:nvSpPr>
          <p:cNvPr id="2" name="Oval 1">
            <a:extLst>
              <a:ext uri="{FF2B5EF4-FFF2-40B4-BE49-F238E27FC236}">
                <a16:creationId xmlns:a16="http://schemas.microsoft.com/office/drawing/2014/main" id="{BA82009F-A1CA-13C1-5F5E-F02CFE47FC88}"/>
              </a:ext>
            </a:extLst>
          </p:cNvPr>
          <p:cNvSpPr/>
          <p:nvPr/>
        </p:nvSpPr>
        <p:spPr>
          <a:xfrm>
            <a:off x="8783737" y="1725338"/>
            <a:ext cx="2614108" cy="2614108"/>
          </a:xfrm>
          <a:prstGeom prst="ellipse">
            <a:avLst/>
          </a:prstGeom>
          <a:solidFill>
            <a:srgbClr val="569367">
              <a:alpha val="50196"/>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Diagram 2">
            <a:extLst>
              <a:ext uri="{FF2B5EF4-FFF2-40B4-BE49-F238E27FC236}">
                <a16:creationId xmlns:a16="http://schemas.microsoft.com/office/drawing/2014/main" id="{373AAEC4-7EEE-6010-387C-6873BC030DAD}"/>
              </a:ext>
            </a:extLst>
          </p:cNvPr>
          <p:cNvGraphicFramePr/>
          <p:nvPr>
            <p:extLst>
              <p:ext uri="{D42A27DB-BD31-4B8C-83A1-F6EECF244321}">
                <p14:modId xmlns:p14="http://schemas.microsoft.com/office/powerpoint/2010/main" val="1613610596"/>
              </p:ext>
            </p:extLst>
          </p:nvPr>
        </p:nvGraphicFramePr>
        <p:xfrm>
          <a:off x="717043" y="4627059"/>
          <a:ext cx="11113191" cy="6838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val 4">
            <a:extLst>
              <a:ext uri="{FF2B5EF4-FFF2-40B4-BE49-F238E27FC236}">
                <a16:creationId xmlns:a16="http://schemas.microsoft.com/office/drawing/2014/main" id="{46A4F9CC-E81F-B031-6BC6-09C8BD2D1F81}"/>
              </a:ext>
            </a:extLst>
          </p:cNvPr>
          <p:cNvSpPr/>
          <p:nvPr/>
        </p:nvSpPr>
        <p:spPr>
          <a:xfrm>
            <a:off x="6552283" y="1739640"/>
            <a:ext cx="2614108" cy="2614108"/>
          </a:xfrm>
          <a:prstGeom prst="ellipse">
            <a:avLst/>
          </a:prstGeom>
          <a:solidFill>
            <a:srgbClr val="D96A7E">
              <a:alpha val="50196"/>
            </a:srgbClr>
          </a:solidFill>
          <a:ln w="3175">
            <a:solidFill>
              <a:srgbClr val="D96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F9131B42-CAFB-B301-86F1-90D74C1A0BE7}"/>
              </a:ext>
            </a:extLst>
          </p:cNvPr>
          <p:cNvSpPr/>
          <p:nvPr/>
        </p:nvSpPr>
        <p:spPr>
          <a:xfrm>
            <a:off x="4655056" y="1752305"/>
            <a:ext cx="2614108" cy="2614108"/>
          </a:xfrm>
          <a:prstGeom prst="ellipse">
            <a:avLst/>
          </a:prstGeom>
          <a:solidFill>
            <a:srgbClr val="0AB3DB"/>
          </a:solidFill>
          <a:ln w="3175">
            <a:solidFill>
              <a:srgbClr val="04B2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Oval 12">
            <a:extLst>
              <a:ext uri="{FF2B5EF4-FFF2-40B4-BE49-F238E27FC236}">
                <a16:creationId xmlns:a16="http://schemas.microsoft.com/office/drawing/2014/main" id="{FCAA1060-FBF2-E1BB-FA0C-DC2DA851822F}"/>
              </a:ext>
            </a:extLst>
          </p:cNvPr>
          <p:cNvSpPr/>
          <p:nvPr/>
        </p:nvSpPr>
        <p:spPr>
          <a:xfrm>
            <a:off x="2650235" y="1766618"/>
            <a:ext cx="2614108" cy="2614108"/>
          </a:xfrm>
          <a:prstGeom prst="ellipse">
            <a:avLst/>
          </a:prstGeom>
          <a:solidFill>
            <a:srgbClr val="569468"/>
          </a:solidFill>
          <a:ln w="3175">
            <a:solidFill>
              <a:srgbClr val="5693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Oval 13">
            <a:extLst>
              <a:ext uri="{FF2B5EF4-FFF2-40B4-BE49-F238E27FC236}">
                <a16:creationId xmlns:a16="http://schemas.microsoft.com/office/drawing/2014/main" id="{9B8BE834-4811-4ADA-1DEA-4A9666DC54CF}"/>
              </a:ext>
            </a:extLst>
          </p:cNvPr>
          <p:cNvSpPr/>
          <p:nvPr/>
        </p:nvSpPr>
        <p:spPr>
          <a:xfrm>
            <a:off x="717043" y="1739640"/>
            <a:ext cx="2614108" cy="2614108"/>
          </a:xfrm>
          <a:prstGeom prst="ellipse">
            <a:avLst/>
          </a:prstGeom>
          <a:solidFill>
            <a:srgbClr val="D96A7E"/>
          </a:solidFill>
          <a:ln w="3175">
            <a:solidFill>
              <a:srgbClr val="D96A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5020EC4C-BE9B-BB0A-0714-5311A174EBC1}"/>
              </a:ext>
            </a:extLst>
          </p:cNvPr>
          <p:cNvSpPr txBox="1"/>
          <p:nvPr/>
        </p:nvSpPr>
        <p:spPr>
          <a:xfrm>
            <a:off x="989178" y="2442538"/>
            <a:ext cx="2227579" cy="1292662"/>
          </a:xfrm>
          <a:prstGeom prst="rect">
            <a:avLst/>
          </a:prstGeom>
          <a:noFill/>
        </p:spPr>
        <p:txBody>
          <a:bodyPr wrap="square">
            <a:spAutoFit/>
          </a:bodyPr>
          <a:lstStyle/>
          <a:p>
            <a:pPr marL="171450" indent="-171450">
              <a:buFont typeface="Arial" panose="020B0604020202020204" pitchFamily="34" charset="0"/>
              <a:buChar char="•"/>
            </a:pPr>
            <a:r>
              <a:rPr lang="en-US" sz="1300" b="1" dirty="0">
                <a:latin typeface="Arial Nova" panose="020B0504020202020204" pitchFamily="34" charset="0"/>
                <a:cs typeface="Poppins" panose="00000500000000000000" pitchFamily="50" charset="0"/>
              </a:rPr>
              <a:t>Inventory &amp; Analysis</a:t>
            </a:r>
          </a:p>
          <a:p>
            <a:pPr marL="171450" indent="-171450">
              <a:buFont typeface="Arial" panose="020B0604020202020204" pitchFamily="34" charset="0"/>
              <a:buChar char="•"/>
            </a:pPr>
            <a:endParaRPr lang="en-US" sz="1300" b="1" dirty="0">
              <a:latin typeface="Arial Nova" panose="020B0504020202020204" pitchFamily="34" charset="0"/>
              <a:cs typeface="Poppins" panose="00000500000000000000" pitchFamily="50" charset="0"/>
            </a:endParaRPr>
          </a:p>
          <a:p>
            <a:pPr marL="171450" indent="-171450">
              <a:buFont typeface="Arial" panose="020B0604020202020204" pitchFamily="34" charset="0"/>
              <a:buChar char="•"/>
            </a:pPr>
            <a:r>
              <a:rPr lang="en-US" sz="1300" b="1" dirty="0">
                <a:latin typeface="Arial Nova" panose="020B0504020202020204" pitchFamily="34" charset="0"/>
                <a:cs typeface="Poppins" panose="00000500000000000000" pitchFamily="50" charset="0"/>
              </a:rPr>
              <a:t>Community Outreach Process &amp; Plan  </a:t>
            </a:r>
          </a:p>
          <a:p>
            <a:pPr marL="342900" indent="-342900">
              <a:buFont typeface="Arial" panose="020B0604020202020204" pitchFamily="34" charset="0"/>
              <a:buChar char="•"/>
            </a:pPr>
            <a:endParaRPr lang="en-US" sz="1300" b="1" dirty="0">
              <a:latin typeface="Arial Nova" panose="020B0504020202020204" pitchFamily="34" charset="0"/>
              <a:cs typeface="Poppins" panose="00000500000000000000" pitchFamily="50" charset="0"/>
            </a:endParaRPr>
          </a:p>
          <a:p>
            <a:pPr marL="171450" indent="-171450">
              <a:buFont typeface="Arial" panose="020B0604020202020204" pitchFamily="34" charset="0"/>
              <a:buChar char="•"/>
            </a:pPr>
            <a:endParaRPr lang="en-US" sz="1300" b="1" dirty="0">
              <a:latin typeface="Arial Nova" panose="020B0504020202020204" pitchFamily="34" charset="0"/>
              <a:cs typeface="Poppins" panose="00000500000000000000" pitchFamily="50" charset="0"/>
            </a:endParaRPr>
          </a:p>
        </p:txBody>
      </p:sp>
      <p:sp>
        <p:nvSpPr>
          <p:cNvPr id="16" name="TextBox 15">
            <a:extLst>
              <a:ext uri="{FF2B5EF4-FFF2-40B4-BE49-F238E27FC236}">
                <a16:creationId xmlns:a16="http://schemas.microsoft.com/office/drawing/2014/main" id="{49FD51F0-75F9-A1C3-519E-6CC39ACAC10F}"/>
              </a:ext>
            </a:extLst>
          </p:cNvPr>
          <p:cNvSpPr txBox="1"/>
          <p:nvPr/>
        </p:nvSpPr>
        <p:spPr>
          <a:xfrm>
            <a:off x="7269164" y="2369163"/>
            <a:ext cx="1574724" cy="1538883"/>
          </a:xfrm>
          <a:prstGeom prst="rect">
            <a:avLst/>
          </a:prstGeom>
          <a:noFill/>
        </p:spPr>
        <p:txBody>
          <a:bodyPr wrap="square">
            <a:spAutoFit/>
          </a:bodyPr>
          <a:lstStyle/>
          <a:p>
            <a:pPr marL="171450" indent="-171450">
              <a:buFont typeface="Arial" panose="020B0604020202020204" pitchFamily="34" charset="0"/>
              <a:buChar char="•"/>
            </a:pPr>
            <a:r>
              <a:rPr lang="en-US" sz="1300" b="1" dirty="0">
                <a:latin typeface="Arial Nova" panose="020B0504020202020204" pitchFamily="34" charset="0"/>
                <a:cs typeface="Poppins" panose="00000500000000000000" pitchFamily="50" charset="0"/>
              </a:rPr>
              <a:t>Draft LWRP                          in process</a:t>
            </a:r>
          </a:p>
          <a:p>
            <a:pPr marL="171450" indent="-171450">
              <a:buClr>
                <a:schemeClr val="tx1"/>
              </a:buClr>
              <a:buFont typeface="Arial" panose="020B0604020202020204" pitchFamily="34" charset="0"/>
              <a:buChar char="•"/>
            </a:pPr>
            <a:endParaRPr lang="en-US" sz="1300" b="1" dirty="0">
              <a:latin typeface="Arial Nova" panose="020B0504020202020204" pitchFamily="34" charset="0"/>
              <a:cs typeface="Poppins" panose="00000500000000000000" pitchFamily="50" charset="0"/>
            </a:endParaRPr>
          </a:p>
          <a:p>
            <a:pPr marL="171450" indent="-171450">
              <a:buClr>
                <a:schemeClr val="tx1"/>
              </a:buClr>
              <a:buFont typeface="Arial" panose="020B0604020202020204" pitchFamily="34" charset="0"/>
              <a:buChar char="•"/>
            </a:pPr>
            <a:r>
              <a:rPr lang="en-US" sz="1300" b="1" dirty="0">
                <a:latin typeface="Arial Nova" panose="020B0504020202020204" pitchFamily="34" charset="0"/>
                <a:cs typeface="Poppins" panose="00000500000000000000" pitchFamily="50" charset="0"/>
              </a:rPr>
              <a:t>2</a:t>
            </a:r>
            <a:r>
              <a:rPr lang="en-US" sz="1300" b="1" baseline="30000" dirty="0">
                <a:latin typeface="Arial Nova" panose="020B0504020202020204" pitchFamily="34" charset="0"/>
                <a:cs typeface="Poppins" panose="00000500000000000000" pitchFamily="50" charset="0"/>
              </a:rPr>
              <a:t>nd</a:t>
            </a:r>
            <a:r>
              <a:rPr lang="en-US" sz="1300" b="1" dirty="0">
                <a:latin typeface="Arial Nova" panose="020B0504020202020204" pitchFamily="34" charset="0"/>
                <a:cs typeface="Poppins" panose="00000500000000000000" pitchFamily="50" charset="0"/>
              </a:rPr>
              <a:t> Public Information Meeting</a:t>
            </a:r>
          </a:p>
          <a:p>
            <a:pPr marL="342900" indent="-342900">
              <a:lnSpc>
                <a:spcPct val="100000"/>
              </a:lnSpc>
              <a:buClr>
                <a:srgbClr val="8FA7B6"/>
              </a:buClr>
              <a:buFont typeface="Arial" panose="020B0604020202020204" pitchFamily="34" charset="0"/>
              <a:buChar char="•"/>
            </a:pPr>
            <a:endParaRPr lang="en-US" sz="1300" b="1" dirty="0">
              <a:latin typeface="Arial Nova" panose="020B0504020202020204" pitchFamily="34" charset="0"/>
              <a:cs typeface="Poppins" panose="00000500000000000000" pitchFamily="50" charset="0"/>
            </a:endParaRPr>
          </a:p>
        </p:txBody>
      </p:sp>
      <p:sp>
        <p:nvSpPr>
          <p:cNvPr id="17" name="TextBox 16">
            <a:extLst>
              <a:ext uri="{FF2B5EF4-FFF2-40B4-BE49-F238E27FC236}">
                <a16:creationId xmlns:a16="http://schemas.microsoft.com/office/drawing/2014/main" id="{1417994F-1B23-0EE8-3447-CE2EB0FE48B7}"/>
              </a:ext>
            </a:extLst>
          </p:cNvPr>
          <p:cNvSpPr txBox="1"/>
          <p:nvPr/>
        </p:nvSpPr>
        <p:spPr>
          <a:xfrm>
            <a:off x="5209453" y="2476886"/>
            <a:ext cx="1974832" cy="492443"/>
          </a:xfrm>
          <a:prstGeom prst="rect">
            <a:avLst/>
          </a:prstGeom>
          <a:noFill/>
        </p:spPr>
        <p:txBody>
          <a:bodyPr wrap="square">
            <a:spAutoFit/>
          </a:bodyPr>
          <a:lstStyle/>
          <a:p>
            <a:pPr marL="171450" indent="-171450">
              <a:buFont typeface="Arial" panose="020B0604020202020204" pitchFamily="34" charset="0"/>
              <a:buChar char="•"/>
            </a:pPr>
            <a:r>
              <a:rPr lang="en-US" sz="1300" b="1" dirty="0">
                <a:latin typeface="Arial Nova" panose="020B0504020202020204" pitchFamily="34" charset="0"/>
                <a:cs typeface="Poppins" panose="00000500000000000000" pitchFamily="50" charset="0"/>
              </a:rPr>
              <a:t>Proposed land/water uses and projects </a:t>
            </a:r>
          </a:p>
        </p:txBody>
      </p:sp>
      <p:sp>
        <p:nvSpPr>
          <p:cNvPr id="18" name="TextBox 17">
            <a:extLst>
              <a:ext uri="{FF2B5EF4-FFF2-40B4-BE49-F238E27FC236}">
                <a16:creationId xmlns:a16="http://schemas.microsoft.com/office/drawing/2014/main" id="{EA5F8256-E793-660B-4466-5831DDC291C4}"/>
              </a:ext>
            </a:extLst>
          </p:cNvPr>
          <p:cNvSpPr txBox="1"/>
          <p:nvPr/>
        </p:nvSpPr>
        <p:spPr>
          <a:xfrm>
            <a:off x="3234621" y="2134762"/>
            <a:ext cx="1974832" cy="2677656"/>
          </a:xfrm>
          <a:prstGeom prst="rect">
            <a:avLst/>
          </a:prstGeom>
          <a:noFill/>
        </p:spPr>
        <p:txBody>
          <a:bodyPr wrap="square">
            <a:spAutoFit/>
          </a:bodyPr>
          <a:lstStyle/>
          <a:p>
            <a:pPr marL="171450" indent="-171450">
              <a:buFont typeface="Arial" panose="020B0604020202020204" pitchFamily="34" charset="0"/>
              <a:buChar char="•"/>
            </a:pPr>
            <a:r>
              <a:rPr lang="en-US" sz="1300" b="1" dirty="0">
                <a:latin typeface="Arial Nova" panose="020B0504020202020204" pitchFamily="34" charset="0"/>
                <a:cs typeface="Poppins" panose="00000500000000000000" pitchFamily="50" charset="0"/>
              </a:rPr>
              <a:t>Stakeholder group meetings</a:t>
            </a:r>
          </a:p>
          <a:p>
            <a:pPr marL="342900" indent="-342900">
              <a:buFont typeface="Arial" panose="020B0604020202020204" pitchFamily="34" charset="0"/>
              <a:buChar char="•"/>
            </a:pPr>
            <a:endParaRPr lang="en-US" sz="1300" b="1" dirty="0">
              <a:latin typeface="Arial Nova" panose="020B0504020202020204" pitchFamily="34" charset="0"/>
              <a:cs typeface="Poppins" panose="00000500000000000000" pitchFamily="50" charset="0"/>
            </a:endParaRPr>
          </a:p>
          <a:p>
            <a:pPr marL="171450" indent="-171450">
              <a:buFont typeface="Arial" panose="020B0604020202020204" pitchFamily="34" charset="0"/>
              <a:buChar char="•"/>
            </a:pPr>
            <a:r>
              <a:rPr lang="en-US" sz="1300" b="1" dirty="0">
                <a:latin typeface="Arial Nova" panose="020B0504020202020204" pitchFamily="34" charset="0"/>
                <a:cs typeface="Poppins" panose="00000500000000000000" pitchFamily="50" charset="0"/>
              </a:rPr>
              <a:t>1</a:t>
            </a:r>
            <a:r>
              <a:rPr lang="en-US" sz="1300" b="1" baseline="30000" dirty="0">
                <a:latin typeface="Arial Nova" panose="020B0504020202020204" pitchFamily="34" charset="0"/>
                <a:cs typeface="Poppins" panose="00000500000000000000" pitchFamily="50" charset="0"/>
              </a:rPr>
              <a:t>st</a:t>
            </a:r>
            <a:r>
              <a:rPr lang="en-US" sz="1300" b="1" dirty="0">
                <a:latin typeface="Arial Nova" panose="020B0504020202020204" pitchFamily="34" charset="0"/>
                <a:cs typeface="Poppins" panose="00000500000000000000" pitchFamily="50" charset="0"/>
              </a:rPr>
              <a:t> Public Information Meeting</a:t>
            </a:r>
          </a:p>
          <a:p>
            <a:pPr marL="342900" indent="-342900">
              <a:buFont typeface="Arial" panose="020B0604020202020204" pitchFamily="34" charset="0"/>
              <a:buChar char="•"/>
            </a:pPr>
            <a:endParaRPr lang="en-US" sz="1300" b="1" dirty="0">
              <a:latin typeface="Arial Nova" panose="020B0504020202020204" pitchFamily="34" charset="0"/>
              <a:cs typeface="Poppins" panose="00000500000000000000" pitchFamily="50" charset="0"/>
            </a:endParaRPr>
          </a:p>
          <a:p>
            <a:pPr marL="171450" indent="-171450">
              <a:buFont typeface="Arial" panose="020B0604020202020204" pitchFamily="34" charset="0"/>
              <a:buChar char="•"/>
            </a:pPr>
            <a:r>
              <a:rPr lang="en-US" sz="1300" b="1" dirty="0">
                <a:latin typeface="Arial Nova" panose="020B0504020202020204" pitchFamily="34" charset="0"/>
                <a:cs typeface="Poppins" panose="00000500000000000000" pitchFamily="50" charset="0"/>
              </a:rPr>
              <a:t>Online community  survey</a:t>
            </a:r>
          </a:p>
          <a:p>
            <a:pPr marL="342900" indent="-342900">
              <a:buFont typeface="Arial" panose="020B0604020202020204" pitchFamily="34" charset="0"/>
              <a:buChar char="•"/>
            </a:pPr>
            <a:endParaRPr lang="en-US" sz="1300" b="1" dirty="0">
              <a:latin typeface="Arial Nova" panose="020B0504020202020204" pitchFamily="34" charset="0"/>
              <a:cs typeface="Poppins" panose="00000500000000000000" pitchFamily="50" charset="0"/>
            </a:endParaRPr>
          </a:p>
          <a:p>
            <a:pPr marL="342900" indent="-342900">
              <a:buFont typeface="Arial" panose="020B0604020202020204" pitchFamily="34" charset="0"/>
              <a:buChar char="•"/>
            </a:pPr>
            <a:endParaRPr lang="en-US" sz="1300" b="1" dirty="0">
              <a:latin typeface="Arial Nova" panose="020B0504020202020204" pitchFamily="34" charset="0"/>
              <a:cs typeface="Poppins" panose="00000500000000000000" pitchFamily="50" charset="0"/>
            </a:endParaRPr>
          </a:p>
          <a:p>
            <a:pPr marL="342900" indent="-342900">
              <a:buFont typeface="Arial" panose="020B0604020202020204" pitchFamily="34" charset="0"/>
              <a:buChar char="•"/>
            </a:pPr>
            <a:endParaRPr lang="en-US" sz="1300" b="1" dirty="0">
              <a:latin typeface="Arial Nova" panose="020B0504020202020204" pitchFamily="34" charset="0"/>
              <a:cs typeface="Poppins" panose="00000500000000000000" pitchFamily="50" charset="0"/>
            </a:endParaRPr>
          </a:p>
          <a:p>
            <a:pPr marL="342900" indent="-342900">
              <a:buFont typeface="Arial" panose="020B0604020202020204" pitchFamily="34" charset="0"/>
              <a:buChar char="•"/>
            </a:pPr>
            <a:endParaRPr lang="en-US" sz="1300" b="1" dirty="0">
              <a:latin typeface="Arial Nova" panose="020B0504020202020204" pitchFamily="34" charset="0"/>
              <a:cs typeface="Poppins" panose="00000500000000000000" pitchFamily="50" charset="0"/>
            </a:endParaRPr>
          </a:p>
          <a:p>
            <a:pPr marL="342900" indent="-342900">
              <a:lnSpc>
                <a:spcPct val="100000"/>
              </a:lnSpc>
              <a:buClr>
                <a:srgbClr val="8FA7B6"/>
              </a:buClr>
              <a:buFont typeface="Arial" panose="020B0604020202020204" pitchFamily="34" charset="0"/>
              <a:buChar char="•"/>
            </a:pPr>
            <a:endParaRPr lang="en-US" sz="1300" b="1" dirty="0">
              <a:latin typeface="Arial Nova" panose="020B0504020202020204" pitchFamily="34" charset="0"/>
              <a:cs typeface="Poppins" panose="00000500000000000000" pitchFamily="50" charset="0"/>
            </a:endParaRPr>
          </a:p>
        </p:txBody>
      </p:sp>
      <p:sp>
        <p:nvSpPr>
          <p:cNvPr id="20" name="TextBox 19">
            <a:extLst>
              <a:ext uri="{FF2B5EF4-FFF2-40B4-BE49-F238E27FC236}">
                <a16:creationId xmlns:a16="http://schemas.microsoft.com/office/drawing/2014/main" id="{3DACE2CC-8185-7948-BA41-EE018EFD575B}"/>
              </a:ext>
            </a:extLst>
          </p:cNvPr>
          <p:cNvSpPr txBox="1"/>
          <p:nvPr/>
        </p:nvSpPr>
        <p:spPr>
          <a:xfrm>
            <a:off x="9158119" y="2433771"/>
            <a:ext cx="2174016" cy="1692771"/>
          </a:xfrm>
          <a:prstGeom prst="rect">
            <a:avLst/>
          </a:prstGeom>
          <a:noFill/>
        </p:spPr>
        <p:txBody>
          <a:bodyPr wrap="square">
            <a:spAutoFit/>
          </a:bodyPr>
          <a:lstStyle/>
          <a:p>
            <a:pPr marL="171450" indent="-171450">
              <a:buFont typeface="Arial" panose="020B0604020202020204" pitchFamily="34" charset="0"/>
              <a:buChar char="•"/>
            </a:pPr>
            <a:r>
              <a:rPr lang="en-US" sz="1300" b="1" dirty="0">
                <a:latin typeface="Arial Nova" panose="020B0504020202020204" pitchFamily="34" charset="0"/>
                <a:cs typeface="Poppins" panose="00000500000000000000" pitchFamily="50" charset="0"/>
              </a:rPr>
              <a:t>Preliminary Draft LWRP submitted to DOS</a:t>
            </a:r>
          </a:p>
          <a:p>
            <a:pPr marL="171450" indent="-171450">
              <a:buFont typeface="Arial" panose="020B0604020202020204" pitchFamily="34" charset="0"/>
              <a:buChar char="•"/>
            </a:pPr>
            <a:endParaRPr lang="en-US" sz="1300" b="1" dirty="0">
              <a:latin typeface="Arial Nova" panose="020B0504020202020204" pitchFamily="34" charset="0"/>
              <a:cs typeface="Poppins" panose="00000500000000000000" pitchFamily="50" charset="0"/>
            </a:endParaRPr>
          </a:p>
          <a:p>
            <a:pPr marL="171450" indent="-171450">
              <a:buFont typeface="Arial" panose="020B0604020202020204" pitchFamily="34" charset="0"/>
              <a:buChar char="•"/>
            </a:pPr>
            <a:r>
              <a:rPr lang="en-US" sz="1300" b="1" dirty="0">
                <a:latin typeface="Arial Nova" panose="020B0504020202020204" pitchFamily="34" charset="0"/>
                <a:cs typeface="Poppins" panose="00000500000000000000" pitchFamily="50" charset="0"/>
              </a:rPr>
              <a:t>DOS Review Process  (timing to be determined)</a:t>
            </a:r>
          </a:p>
          <a:p>
            <a:pPr marL="342900" indent="-342900">
              <a:buFont typeface="Arial" panose="020B0604020202020204" pitchFamily="34" charset="0"/>
              <a:buChar char="•"/>
            </a:pPr>
            <a:endParaRPr lang="en-US" sz="1300" b="1" dirty="0">
              <a:solidFill>
                <a:srgbClr val="5B5755"/>
              </a:solidFill>
              <a:latin typeface="Arial Nova" panose="020B0504020202020204" pitchFamily="34" charset="0"/>
              <a:cs typeface="Poppins" panose="00000500000000000000" pitchFamily="50" charset="0"/>
            </a:endParaRPr>
          </a:p>
          <a:p>
            <a:pPr marL="342900" indent="-342900">
              <a:lnSpc>
                <a:spcPct val="100000"/>
              </a:lnSpc>
              <a:buClr>
                <a:srgbClr val="8FA7B6"/>
              </a:buClr>
              <a:buFont typeface="Arial" panose="020B0604020202020204" pitchFamily="34" charset="0"/>
              <a:buChar char="•"/>
            </a:pPr>
            <a:endParaRPr lang="en-US" sz="1300" b="1" dirty="0">
              <a:solidFill>
                <a:srgbClr val="5B5755"/>
              </a:solidFill>
              <a:latin typeface="Arial Nova" panose="020B0504020202020204" pitchFamily="34" charset="0"/>
              <a:cs typeface="Poppins" panose="00000500000000000000" pitchFamily="50" charset="0"/>
            </a:endParaRPr>
          </a:p>
        </p:txBody>
      </p:sp>
      <p:sp>
        <p:nvSpPr>
          <p:cNvPr id="22" name="TextBox 21">
            <a:extLst>
              <a:ext uri="{FF2B5EF4-FFF2-40B4-BE49-F238E27FC236}">
                <a16:creationId xmlns:a16="http://schemas.microsoft.com/office/drawing/2014/main" id="{C530BD60-26E4-73DE-5754-83921FA99D92}"/>
              </a:ext>
            </a:extLst>
          </p:cNvPr>
          <p:cNvSpPr txBox="1"/>
          <p:nvPr/>
        </p:nvSpPr>
        <p:spPr>
          <a:xfrm>
            <a:off x="395318" y="6129269"/>
            <a:ext cx="8129846" cy="369332"/>
          </a:xfrm>
          <a:prstGeom prst="rect">
            <a:avLst/>
          </a:prstGeom>
          <a:noFill/>
        </p:spPr>
        <p:txBody>
          <a:bodyPr wrap="square" rtlCol="0">
            <a:spAutoFit/>
          </a:bodyPr>
          <a:lstStyle/>
          <a:p>
            <a:r>
              <a:rPr lang="en-US" i="1" dirty="0">
                <a:latin typeface="Arial Nova" panose="020B0504020202020204" pitchFamily="34" charset="0"/>
              </a:rPr>
              <a:t>*WAC Meetings will generally be once every other month (virtual) </a:t>
            </a:r>
          </a:p>
        </p:txBody>
      </p:sp>
      <p:sp>
        <p:nvSpPr>
          <p:cNvPr id="4" name="Arrow: Right 3">
            <a:extLst>
              <a:ext uri="{FF2B5EF4-FFF2-40B4-BE49-F238E27FC236}">
                <a16:creationId xmlns:a16="http://schemas.microsoft.com/office/drawing/2014/main" id="{AB53424A-DB25-B340-0C8B-53EEFEFE1ADA}"/>
              </a:ext>
            </a:extLst>
          </p:cNvPr>
          <p:cNvSpPr/>
          <p:nvPr/>
        </p:nvSpPr>
        <p:spPr>
          <a:xfrm rot="5400000">
            <a:off x="3574762" y="1016953"/>
            <a:ext cx="694738" cy="599811"/>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3315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9B081A3-2715-C519-8682-60A58C22BB8D}"/>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8A2EBEC7-0DE0-80C3-D9E7-5B323288029D}"/>
              </a:ext>
            </a:extLst>
          </p:cNvPr>
          <p:cNvSpPr txBox="1"/>
          <p:nvPr/>
        </p:nvSpPr>
        <p:spPr>
          <a:xfrm>
            <a:off x="599523" y="902127"/>
            <a:ext cx="11475745" cy="769441"/>
          </a:xfrm>
          <a:prstGeom prst="rect">
            <a:avLst/>
          </a:prstGeom>
          <a:noFill/>
        </p:spPr>
        <p:txBody>
          <a:bodyPr wrap="square" rtlCol="0">
            <a:spAutoFit/>
          </a:bodyPr>
          <a:lstStyle/>
          <a:p>
            <a:r>
              <a:rPr lang="en-US" sz="4400" b="1" dirty="0">
                <a:latin typeface="Arial Nova" panose="020B0504020202020204" pitchFamily="34" charset="0"/>
                <a:ea typeface="Verdana" panose="020B0604030504040204" pitchFamily="34" charset="0"/>
              </a:rPr>
              <a:t>LWRP Program Overview cont.</a:t>
            </a:r>
          </a:p>
        </p:txBody>
      </p:sp>
      <p:pic>
        <p:nvPicPr>
          <p:cNvPr id="11" name="Picture 10" descr="A orange and black rectangle&#10;&#10;Description automatically generated">
            <a:extLst>
              <a:ext uri="{FF2B5EF4-FFF2-40B4-BE49-F238E27FC236}">
                <a16:creationId xmlns:a16="http://schemas.microsoft.com/office/drawing/2014/main" id="{8ECED372-3A58-A3D1-695D-BA290C2D9F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6776" y="5839549"/>
            <a:ext cx="878492" cy="878492"/>
          </a:xfrm>
          <a:prstGeom prst="rect">
            <a:avLst/>
          </a:prstGeom>
        </p:spPr>
      </p:pic>
      <p:grpSp>
        <p:nvGrpSpPr>
          <p:cNvPr id="7" name="Group 6">
            <a:extLst>
              <a:ext uri="{FF2B5EF4-FFF2-40B4-BE49-F238E27FC236}">
                <a16:creationId xmlns:a16="http://schemas.microsoft.com/office/drawing/2014/main" id="{3F8CC5B3-D7B2-8504-3DBF-B395098964A2}"/>
              </a:ext>
            </a:extLst>
          </p:cNvPr>
          <p:cNvGrpSpPr/>
          <p:nvPr/>
        </p:nvGrpSpPr>
        <p:grpSpPr>
          <a:xfrm>
            <a:off x="-7108" y="547925"/>
            <a:ext cx="12199108" cy="396131"/>
            <a:chOff x="-7106" y="253934"/>
            <a:chExt cx="12199108" cy="396131"/>
          </a:xfrm>
        </p:grpSpPr>
        <p:sp>
          <p:nvSpPr>
            <p:cNvPr id="8" name="Rectangle 7">
              <a:extLst>
                <a:ext uri="{FF2B5EF4-FFF2-40B4-BE49-F238E27FC236}">
                  <a16:creationId xmlns:a16="http://schemas.microsoft.com/office/drawing/2014/main" id="{E461646C-FAC9-FA48-6F4B-55CFB76C5FEF}"/>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D2E6EF81-74D9-2EDF-6CB3-C3495F4B016D}"/>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86E10423-EDFE-B305-AB6D-AA201DC3F726}"/>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Picture 2">
            <a:extLst>
              <a:ext uri="{FF2B5EF4-FFF2-40B4-BE49-F238E27FC236}">
                <a16:creationId xmlns:a16="http://schemas.microsoft.com/office/drawing/2014/main" id="{125FA16F-73EC-A838-8766-96308EC676B9}"/>
              </a:ext>
            </a:extLst>
          </p:cNvPr>
          <p:cNvPicPr>
            <a:picLocks noChangeAspect="1"/>
          </p:cNvPicPr>
          <p:nvPr/>
        </p:nvPicPr>
        <p:blipFill>
          <a:blip r:embed="rId4"/>
          <a:stretch>
            <a:fillRect/>
          </a:stretch>
        </p:blipFill>
        <p:spPr>
          <a:xfrm>
            <a:off x="3149166" y="1200513"/>
            <a:ext cx="5303980" cy="5310076"/>
          </a:xfrm>
          <a:prstGeom prst="rect">
            <a:avLst/>
          </a:prstGeom>
        </p:spPr>
      </p:pic>
      <p:sp>
        <p:nvSpPr>
          <p:cNvPr id="4" name="TextBox 3">
            <a:extLst>
              <a:ext uri="{FF2B5EF4-FFF2-40B4-BE49-F238E27FC236}">
                <a16:creationId xmlns:a16="http://schemas.microsoft.com/office/drawing/2014/main" id="{C880C93D-0A26-430F-5628-C8DE359D5938}"/>
              </a:ext>
            </a:extLst>
          </p:cNvPr>
          <p:cNvSpPr txBox="1"/>
          <p:nvPr/>
        </p:nvSpPr>
        <p:spPr>
          <a:xfrm>
            <a:off x="2530565" y="6094129"/>
            <a:ext cx="6319143" cy="369332"/>
          </a:xfrm>
          <a:prstGeom prst="rect">
            <a:avLst/>
          </a:prstGeom>
          <a:noFill/>
        </p:spPr>
        <p:txBody>
          <a:bodyPr wrap="square" rtlCol="0">
            <a:spAutoFit/>
          </a:bodyPr>
          <a:lstStyle/>
          <a:p>
            <a:pPr algn="ctr"/>
            <a:r>
              <a:rPr lang="en-US" dirty="0">
                <a:latin typeface="Arial Nova" panose="020B0504020202020204" pitchFamily="34" charset="0"/>
              </a:rPr>
              <a:t>Circular nature to LWRP; one section helps form the next</a:t>
            </a:r>
          </a:p>
        </p:txBody>
      </p:sp>
    </p:spTree>
    <p:extLst>
      <p:ext uri="{BB962C8B-B14F-4D97-AF65-F5344CB8AC3E}">
        <p14:creationId xmlns:p14="http://schemas.microsoft.com/office/powerpoint/2010/main" val="403646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orange and black rectangle&#10;&#10;Description automatically generated">
            <a:extLst>
              <a:ext uri="{FF2B5EF4-FFF2-40B4-BE49-F238E27FC236}">
                <a16:creationId xmlns:a16="http://schemas.microsoft.com/office/drawing/2014/main" id="{E92B15EC-C06D-DC5F-B0B6-2FB383D297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6776" y="5839549"/>
            <a:ext cx="878492" cy="878492"/>
          </a:xfrm>
          <a:prstGeom prst="rect">
            <a:avLst/>
          </a:prstGeom>
        </p:spPr>
      </p:pic>
      <p:sp>
        <p:nvSpPr>
          <p:cNvPr id="12" name="TextBox 11">
            <a:extLst>
              <a:ext uri="{FF2B5EF4-FFF2-40B4-BE49-F238E27FC236}">
                <a16:creationId xmlns:a16="http://schemas.microsoft.com/office/drawing/2014/main" id="{FF3900D0-5D1B-1FA5-45E4-B37BE51E962E}"/>
              </a:ext>
            </a:extLst>
          </p:cNvPr>
          <p:cNvSpPr txBox="1"/>
          <p:nvPr/>
        </p:nvSpPr>
        <p:spPr>
          <a:xfrm>
            <a:off x="360117" y="1162130"/>
            <a:ext cx="11467309" cy="5373587"/>
          </a:xfrm>
          <a:prstGeom prst="rect">
            <a:avLst/>
          </a:prstGeom>
          <a:noFill/>
        </p:spPr>
        <p:txBody>
          <a:bodyPr wrap="square" rtlCol="0">
            <a:spAutoFit/>
          </a:bodyPr>
          <a:lstStyle/>
          <a:p>
            <a:pPr>
              <a:buClr>
                <a:srgbClr val="D0CFCE"/>
              </a:buClr>
            </a:pPr>
            <a:r>
              <a:rPr lang="en-US" sz="2400" b="1" dirty="0">
                <a:solidFill>
                  <a:srgbClr val="569468"/>
                </a:solidFill>
                <a:latin typeface="Arial Nova" panose="020B0504020202020204" pitchFamily="34" charset="0"/>
              </a:rPr>
              <a:t>☑  </a:t>
            </a:r>
            <a:r>
              <a:rPr lang="en-US" sz="2800" b="1" dirty="0">
                <a:solidFill>
                  <a:schemeClr val="bg2">
                    <a:lumMod val="10000"/>
                  </a:schemeClr>
                </a:solidFill>
                <a:latin typeface="Arial Nova" panose="020B0504020202020204" pitchFamily="34" charset="0"/>
              </a:rPr>
              <a:t>LWRP Components</a:t>
            </a:r>
          </a:p>
          <a:p>
            <a:pPr>
              <a:buClr>
                <a:srgbClr val="D0CFCE"/>
              </a:buClr>
            </a:pPr>
            <a:endParaRPr lang="en-US" sz="2800" b="1" dirty="0">
              <a:solidFill>
                <a:schemeClr val="bg2">
                  <a:lumMod val="10000"/>
                </a:schemeClr>
              </a:solidFill>
              <a:latin typeface="Arial Nova" panose="020B0504020202020204" pitchFamily="34" charset="0"/>
            </a:endParaRPr>
          </a:p>
          <a:p>
            <a:pPr marL="457200" indent="-457200">
              <a:lnSpc>
                <a:spcPct val="130000"/>
              </a:lnSpc>
              <a:spcBef>
                <a:spcPts val="0"/>
              </a:spcBef>
              <a:spcAft>
                <a:spcPts val="1800"/>
              </a:spcAft>
              <a:buClr>
                <a:srgbClr val="D0CFCE"/>
              </a:buClr>
            </a:pPr>
            <a:r>
              <a:rPr lang="en-US" sz="2200" b="1" dirty="0">
                <a:solidFill>
                  <a:schemeClr val="bg2">
                    <a:lumMod val="10000"/>
                  </a:schemeClr>
                </a:solidFill>
                <a:latin typeface="Arial Nova" panose="020B0504020202020204" pitchFamily="34" charset="0"/>
              </a:rPr>
              <a:t>Section 1 – Waterfront Revitalization Area Boundary </a:t>
            </a:r>
            <a:r>
              <a:rPr lang="en-US" sz="2200" dirty="0">
                <a:solidFill>
                  <a:schemeClr val="bg2">
                    <a:lumMod val="10000"/>
                  </a:schemeClr>
                </a:solidFill>
                <a:latin typeface="Arial Nova" panose="020B0504020202020204" pitchFamily="34" charset="0"/>
              </a:rPr>
              <a:t>(Task 7)</a:t>
            </a:r>
          </a:p>
          <a:p>
            <a:pPr marL="457200" indent="-457200">
              <a:lnSpc>
                <a:spcPct val="130000"/>
              </a:lnSpc>
              <a:spcAft>
                <a:spcPts val="1800"/>
              </a:spcAft>
              <a:buClr>
                <a:srgbClr val="D0CFCE"/>
              </a:buClr>
            </a:pPr>
            <a:r>
              <a:rPr lang="en-US" sz="2200" b="1" dirty="0">
                <a:solidFill>
                  <a:schemeClr val="bg2">
                    <a:lumMod val="10000"/>
                  </a:schemeClr>
                </a:solidFill>
                <a:latin typeface="Arial Nova" panose="020B0504020202020204" pitchFamily="34" charset="0"/>
              </a:rPr>
              <a:t>Section 2 – Inventory and Analysis </a:t>
            </a:r>
            <a:r>
              <a:rPr lang="en-US" sz="2200" dirty="0">
                <a:solidFill>
                  <a:schemeClr val="bg2">
                    <a:lumMod val="10000"/>
                  </a:schemeClr>
                </a:solidFill>
                <a:latin typeface="Arial Nova" panose="020B0504020202020204" pitchFamily="34" charset="0"/>
              </a:rPr>
              <a:t>(Task 8)</a:t>
            </a:r>
            <a:endParaRPr lang="en-US" sz="2200" b="1" dirty="0">
              <a:solidFill>
                <a:schemeClr val="bg2">
                  <a:lumMod val="10000"/>
                </a:schemeClr>
              </a:solidFill>
              <a:latin typeface="Arial Nova" panose="020B0504020202020204" pitchFamily="34" charset="0"/>
            </a:endParaRPr>
          </a:p>
          <a:p>
            <a:pPr marL="457200" indent="-457200">
              <a:lnSpc>
                <a:spcPct val="130000"/>
              </a:lnSpc>
              <a:spcAft>
                <a:spcPts val="1800"/>
              </a:spcAft>
              <a:buClr>
                <a:srgbClr val="D0CFCE"/>
              </a:buClr>
            </a:pPr>
            <a:r>
              <a:rPr lang="en-US" sz="2200" b="1" dirty="0">
                <a:solidFill>
                  <a:schemeClr val="bg2">
                    <a:lumMod val="10000"/>
                  </a:schemeClr>
                </a:solidFill>
                <a:latin typeface="Arial Nova" panose="020B0504020202020204" pitchFamily="34" charset="0"/>
              </a:rPr>
              <a:t>Section 3 – Local Waterfront Revitalization Policies </a:t>
            </a:r>
            <a:r>
              <a:rPr lang="en-US" sz="2200" dirty="0">
                <a:solidFill>
                  <a:schemeClr val="bg2">
                    <a:lumMod val="10000"/>
                  </a:schemeClr>
                </a:solidFill>
                <a:latin typeface="Arial Nova" panose="020B0504020202020204" pitchFamily="34" charset="0"/>
              </a:rPr>
              <a:t>(Task 10)</a:t>
            </a:r>
            <a:endParaRPr lang="en-US" sz="2200" b="1" dirty="0">
              <a:solidFill>
                <a:schemeClr val="bg2">
                  <a:lumMod val="10000"/>
                </a:schemeClr>
              </a:solidFill>
              <a:latin typeface="Arial Nova" panose="020B0504020202020204" pitchFamily="34" charset="0"/>
            </a:endParaRPr>
          </a:p>
          <a:p>
            <a:pPr marL="457200" indent="-457200">
              <a:lnSpc>
                <a:spcPct val="130000"/>
              </a:lnSpc>
              <a:spcAft>
                <a:spcPts val="1800"/>
              </a:spcAft>
              <a:buClr>
                <a:srgbClr val="D0CFCE"/>
              </a:buClr>
            </a:pPr>
            <a:r>
              <a:rPr lang="en-US" sz="2200" b="1" dirty="0">
                <a:solidFill>
                  <a:schemeClr val="bg2">
                    <a:lumMod val="10000"/>
                  </a:schemeClr>
                </a:solidFill>
                <a:latin typeface="Arial Nova" panose="020B0504020202020204" pitchFamily="34" charset="0"/>
              </a:rPr>
              <a:t>Section 4 – Proposed Land and Water Uses and Proposed Projects </a:t>
            </a:r>
            <a:r>
              <a:rPr lang="en-US" sz="2200" dirty="0">
                <a:solidFill>
                  <a:schemeClr val="bg2">
                    <a:lumMod val="10000"/>
                  </a:schemeClr>
                </a:solidFill>
                <a:latin typeface="Arial Nova" panose="020B0504020202020204" pitchFamily="34" charset="0"/>
              </a:rPr>
              <a:t>(Task 11)</a:t>
            </a:r>
            <a:endParaRPr lang="en-US" sz="2200" b="1" dirty="0">
              <a:solidFill>
                <a:schemeClr val="bg2">
                  <a:lumMod val="10000"/>
                </a:schemeClr>
              </a:solidFill>
              <a:latin typeface="Arial Nova" panose="020B0504020202020204" pitchFamily="34" charset="0"/>
            </a:endParaRPr>
          </a:p>
          <a:p>
            <a:pPr marL="457200" indent="-457200">
              <a:lnSpc>
                <a:spcPct val="130000"/>
              </a:lnSpc>
              <a:spcAft>
                <a:spcPts val="1800"/>
              </a:spcAft>
              <a:buClr>
                <a:srgbClr val="D0CFCE"/>
              </a:buClr>
            </a:pPr>
            <a:r>
              <a:rPr lang="en-US" sz="2200" b="1" dirty="0">
                <a:solidFill>
                  <a:schemeClr val="bg2">
                    <a:lumMod val="10000"/>
                  </a:schemeClr>
                </a:solidFill>
                <a:latin typeface="Arial Nova" panose="020B0504020202020204" pitchFamily="34" charset="0"/>
              </a:rPr>
              <a:t>Section 5 – Techniques for Local Implementation </a:t>
            </a:r>
            <a:r>
              <a:rPr lang="en-US" sz="2200" dirty="0">
                <a:solidFill>
                  <a:schemeClr val="bg2">
                    <a:lumMod val="10000"/>
                  </a:schemeClr>
                </a:solidFill>
                <a:latin typeface="Arial Nova" panose="020B0504020202020204" pitchFamily="34" charset="0"/>
              </a:rPr>
              <a:t>(Task 13)</a:t>
            </a:r>
            <a:endParaRPr lang="en-US" sz="2200" b="1" dirty="0">
              <a:solidFill>
                <a:schemeClr val="bg2">
                  <a:lumMod val="10000"/>
                </a:schemeClr>
              </a:solidFill>
              <a:latin typeface="Arial Nova" panose="020B0504020202020204" pitchFamily="34" charset="0"/>
            </a:endParaRPr>
          </a:p>
          <a:p>
            <a:pPr marL="457200" indent="-457200">
              <a:lnSpc>
                <a:spcPct val="130000"/>
              </a:lnSpc>
              <a:spcAft>
                <a:spcPts val="1800"/>
              </a:spcAft>
              <a:buClr>
                <a:srgbClr val="D0CFCE"/>
              </a:buClr>
            </a:pPr>
            <a:r>
              <a:rPr lang="en-US" sz="2200" b="1" dirty="0">
                <a:solidFill>
                  <a:schemeClr val="bg2">
                    <a:lumMod val="10000"/>
                  </a:schemeClr>
                </a:solidFill>
                <a:latin typeface="Arial Nova" panose="020B0504020202020204" pitchFamily="34" charset="0"/>
              </a:rPr>
              <a:t>Section 6 – State and Federal Actions Likely to Affect Implementation </a:t>
            </a:r>
            <a:r>
              <a:rPr lang="en-US" sz="2200" dirty="0">
                <a:solidFill>
                  <a:schemeClr val="bg2">
                    <a:lumMod val="10000"/>
                  </a:schemeClr>
                </a:solidFill>
                <a:latin typeface="Arial Nova" panose="020B0504020202020204" pitchFamily="34" charset="0"/>
              </a:rPr>
              <a:t>(Task 14)</a:t>
            </a:r>
            <a:endParaRPr lang="en-US" sz="2200" b="1" dirty="0">
              <a:solidFill>
                <a:schemeClr val="bg2">
                  <a:lumMod val="10000"/>
                </a:schemeClr>
              </a:solidFill>
              <a:latin typeface="Arial Nova" panose="020B0504020202020204" pitchFamily="34" charset="0"/>
            </a:endParaRPr>
          </a:p>
          <a:p>
            <a:pPr marL="457200" indent="-457200">
              <a:lnSpc>
                <a:spcPct val="130000"/>
              </a:lnSpc>
              <a:spcBef>
                <a:spcPts val="0"/>
              </a:spcBef>
              <a:spcAft>
                <a:spcPts val="1800"/>
              </a:spcAft>
              <a:buClr>
                <a:srgbClr val="D0CFCE"/>
              </a:buClr>
            </a:pPr>
            <a:r>
              <a:rPr lang="en-US" sz="2200" b="1" dirty="0">
                <a:solidFill>
                  <a:schemeClr val="bg2">
                    <a:lumMod val="10000"/>
                  </a:schemeClr>
                </a:solidFill>
                <a:latin typeface="Arial Nova" panose="020B0504020202020204" pitchFamily="34" charset="0"/>
              </a:rPr>
              <a:t>Section 7 – Local Commitment and Consultation </a:t>
            </a:r>
            <a:r>
              <a:rPr lang="en-US" sz="2200" dirty="0">
                <a:solidFill>
                  <a:schemeClr val="bg2">
                    <a:lumMod val="10000"/>
                  </a:schemeClr>
                </a:solidFill>
                <a:latin typeface="Arial Nova" panose="020B0504020202020204" pitchFamily="34" charset="0"/>
              </a:rPr>
              <a:t>(Task 15)</a:t>
            </a:r>
          </a:p>
        </p:txBody>
      </p:sp>
      <p:grpSp>
        <p:nvGrpSpPr>
          <p:cNvPr id="7" name="Group 6">
            <a:extLst>
              <a:ext uri="{FF2B5EF4-FFF2-40B4-BE49-F238E27FC236}">
                <a16:creationId xmlns:a16="http://schemas.microsoft.com/office/drawing/2014/main" id="{AD3511E0-6F59-8F2B-DB91-1CD57199EA40}"/>
              </a:ext>
            </a:extLst>
          </p:cNvPr>
          <p:cNvGrpSpPr/>
          <p:nvPr/>
        </p:nvGrpSpPr>
        <p:grpSpPr>
          <a:xfrm>
            <a:off x="-7108" y="547925"/>
            <a:ext cx="12199108" cy="396131"/>
            <a:chOff x="-7106" y="253934"/>
            <a:chExt cx="12199108" cy="396131"/>
          </a:xfrm>
        </p:grpSpPr>
        <p:sp>
          <p:nvSpPr>
            <p:cNvPr id="8" name="Rectangle 7">
              <a:extLst>
                <a:ext uri="{FF2B5EF4-FFF2-40B4-BE49-F238E27FC236}">
                  <a16:creationId xmlns:a16="http://schemas.microsoft.com/office/drawing/2014/main" id="{580A4FD7-6EE2-2071-BE02-5FCF745A76A1}"/>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6811DCB-3F55-B5A8-4E25-43480496A1DB}"/>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45245218-A233-F781-2B80-C3F15F606544}"/>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ectangle 1">
            <a:extLst>
              <a:ext uri="{FF2B5EF4-FFF2-40B4-BE49-F238E27FC236}">
                <a16:creationId xmlns:a16="http://schemas.microsoft.com/office/drawing/2014/main" id="{10C9ED04-D1F5-765F-6790-08F2F1466570}"/>
              </a:ext>
            </a:extLst>
          </p:cNvPr>
          <p:cNvSpPr/>
          <p:nvPr/>
        </p:nvSpPr>
        <p:spPr>
          <a:xfrm>
            <a:off x="360117" y="2091671"/>
            <a:ext cx="8091156" cy="367646"/>
          </a:xfrm>
          <a:prstGeom prst="rect">
            <a:avLst/>
          </a:prstGeom>
          <a:noFill/>
          <a:ln w="28575" cmpd="sng">
            <a:solidFill>
              <a:schemeClr val="accent2"/>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FBAA75F-7D03-AA26-AAF4-60E312B31ED6}"/>
              </a:ext>
            </a:extLst>
          </p:cNvPr>
          <p:cNvSpPr/>
          <p:nvPr/>
        </p:nvSpPr>
        <p:spPr>
          <a:xfrm>
            <a:off x="360117" y="3429000"/>
            <a:ext cx="8167434" cy="367646"/>
          </a:xfrm>
          <a:prstGeom prst="rect">
            <a:avLst/>
          </a:prstGeom>
          <a:noFill/>
          <a:ln w="28575" cmpd="sng">
            <a:solidFill>
              <a:schemeClr val="accent2"/>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5D61D06-B06D-8603-A692-6F27ABBA433D}"/>
              </a:ext>
            </a:extLst>
          </p:cNvPr>
          <p:cNvSpPr/>
          <p:nvPr/>
        </p:nvSpPr>
        <p:spPr>
          <a:xfrm>
            <a:off x="360117" y="6125179"/>
            <a:ext cx="7601628" cy="367646"/>
          </a:xfrm>
          <a:prstGeom prst="rect">
            <a:avLst/>
          </a:prstGeom>
          <a:noFill/>
          <a:ln w="28575" cmpd="sng">
            <a:solidFill>
              <a:schemeClr val="accent2"/>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334DE2-A1E7-E18A-DD67-219F5E20BF8D}"/>
              </a:ext>
            </a:extLst>
          </p:cNvPr>
          <p:cNvSpPr/>
          <p:nvPr/>
        </p:nvSpPr>
        <p:spPr>
          <a:xfrm>
            <a:off x="360117" y="2767958"/>
            <a:ext cx="5835200" cy="367646"/>
          </a:xfrm>
          <a:prstGeom prst="rect">
            <a:avLst/>
          </a:prstGeom>
          <a:noFill/>
          <a:ln w="28575" cmpd="sng">
            <a:solidFill>
              <a:schemeClr val="accent2"/>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0129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8108A-69D4-10DD-2D26-0B09503BD9B0}"/>
            </a:ext>
          </a:extLst>
        </p:cNvPr>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75C15BF8-7E3F-52A3-73D1-23E458D864A5}"/>
              </a:ext>
            </a:extLst>
          </p:cNvPr>
          <p:cNvPicPr>
            <a:picLocks noGrp="1" noRot="1" noChangeAspect="1" noMove="1" noResize="1" noEditPoints="1" noAdjustHandles="1" noChangeArrowheads="1" noChangeShapeType="1" noCrop="1"/>
          </p:cNvPicPr>
          <p:nvPr>
            <p:ph type="pic" idx="1"/>
          </p:nvPr>
        </p:nvPicPr>
        <p:blipFill>
          <a:blip r:embed="rId2">
            <a:extLst>
              <a:ext uri="{28A0092B-C50C-407E-A947-70E740481C1C}">
                <a14:useLocalDpi xmlns:a14="http://schemas.microsoft.com/office/drawing/2010/main" val="0"/>
              </a:ext>
            </a:extLst>
          </a:blip>
          <a:srcRect l="20983" r="20983"/>
          <a:stretch/>
        </p:blipFill>
        <p:spPr>
          <a:xfrm>
            <a:off x="6885992" y="0"/>
            <a:ext cx="5306008" cy="6858000"/>
          </a:xfrm>
        </p:spPr>
      </p:pic>
      <p:sp>
        <p:nvSpPr>
          <p:cNvPr id="11" name="TextBox 10">
            <a:extLst>
              <a:ext uri="{FF2B5EF4-FFF2-40B4-BE49-F238E27FC236}">
                <a16:creationId xmlns:a16="http://schemas.microsoft.com/office/drawing/2014/main" id="{35ECE542-95CB-649D-1DA3-3D5F8DF7AE69}"/>
              </a:ext>
            </a:extLst>
          </p:cNvPr>
          <p:cNvSpPr txBox="1"/>
          <p:nvPr/>
        </p:nvSpPr>
        <p:spPr>
          <a:xfrm>
            <a:off x="884349" y="1132388"/>
            <a:ext cx="9535886" cy="1323439"/>
          </a:xfrm>
          <a:prstGeom prst="rect">
            <a:avLst/>
          </a:prstGeom>
          <a:noFill/>
        </p:spPr>
        <p:txBody>
          <a:bodyPr wrap="square" rtlCol="0">
            <a:spAutoFit/>
          </a:bodyPr>
          <a:lstStyle/>
          <a:p>
            <a:r>
              <a:rPr lang="en-US" sz="8000" b="1" dirty="0">
                <a:latin typeface="Verdana" panose="020B0604030504040204" pitchFamily="34" charset="0"/>
                <a:ea typeface="Verdana" panose="020B0604030504040204" pitchFamily="34" charset="0"/>
              </a:rPr>
              <a:t>03</a:t>
            </a:r>
            <a:r>
              <a:rPr lang="en-US" sz="6000" b="1" dirty="0">
                <a:latin typeface="Verdana" panose="020B0604030504040204" pitchFamily="34" charset="0"/>
                <a:ea typeface="Verdana" panose="020B0604030504040204" pitchFamily="34" charset="0"/>
              </a:rPr>
              <a:t> </a:t>
            </a:r>
          </a:p>
        </p:txBody>
      </p:sp>
      <p:pic>
        <p:nvPicPr>
          <p:cNvPr id="21" name="Picture 20" descr="A orange and black rectangle&#10;&#10;Description automatically generated">
            <a:extLst>
              <a:ext uri="{FF2B5EF4-FFF2-40B4-BE49-F238E27FC236}">
                <a16:creationId xmlns:a16="http://schemas.microsoft.com/office/drawing/2014/main" id="{C9C8DA63-12AE-E5E4-CC66-6AC5FCABCA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036" y="5518024"/>
            <a:ext cx="1255059" cy="1255059"/>
          </a:xfrm>
          <a:prstGeom prst="rect">
            <a:avLst/>
          </a:prstGeom>
        </p:spPr>
      </p:pic>
      <p:sp>
        <p:nvSpPr>
          <p:cNvPr id="3" name="TextBox 2">
            <a:extLst>
              <a:ext uri="{FF2B5EF4-FFF2-40B4-BE49-F238E27FC236}">
                <a16:creationId xmlns:a16="http://schemas.microsoft.com/office/drawing/2014/main" id="{6E88D090-7EC5-B9FE-DB10-808B48CCC17D}"/>
              </a:ext>
            </a:extLst>
          </p:cNvPr>
          <p:cNvSpPr txBox="1"/>
          <p:nvPr/>
        </p:nvSpPr>
        <p:spPr>
          <a:xfrm>
            <a:off x="884348" y="2752995"/>
            <a:ext cx="4815649" cy="1938992"/>
          </a:xfrm>
          <a:prstGeom prst="rect">
            <a:avLst/>
          </a:prstGeom>
          <a:noFill/>
        </p:spPr>
        <p:txBody>
          <a:bodyPr wrap="square">
            <a:spAutoFit/>
          </a:bodyPr>
          <a:lstStyle/>
          <a:p>
            <a:r>
              <a:rPr lang="en-US" sz="4000" b="1" dirty="0">
                <a:latin typeface="Verdana" panose="020B0604030504040204" pitchFamily="34" charset="0"/>
                <a:ea typeface="Verdana" panose="020B0604030504040204" pitchFamily="34" charset="0"/>
              </a:rPr>
              <a:t>Public Engagement Update</a:t>
            </a:r>
          </a:p>
        </p:txBody>
      </p:sp>
      <p:grpSp>
        <p:nvGrpSpPr>
          <p:cNvPr id="7" name="Group 6">
            <a:extLst>
              <a:ext uri="{FF2B5EF4-FFF2-40B4-BE49-F238E27FC236}">
                <a16:creationId xmlns:a16="http://schemas.microsoft.com/office/drawing/2014/main" id="{910A8910-09C1-CA84-207A-404691534DFB}"/>
              </a:ext>
            </a:extLst>
          </p:cNvPr>
          <p:cNvGrpSpPr/>
          <p:nvPr/>
        </p:nvGrpSpPr>
        <p:grpSpPr>
          <a:xfrm rot="5400000">
            <a:off x="3250686" y="3240247"/>
            <a:ext cx="6875552" cy="395059"/>
            <a:chOff x="-7106" y="253934"/>
            <a:chExt cx="12199108" cy="396131"/>
          </a:xfrm>
        </p:grpSpPr>
        <p:sp>
          <p:nvSpPr>
            <p:cNvPr id="8" name="Rectangle 7">
              <a:extLst>
                <a:ext uri="{FF2B5EF4-FFF2-40B4-BE49-F238E27FC236}">
                  <a16:creationId xmlns:a16="http://schemas.microsoft.com/office/drawing/2014/main" id="{4978D74F-9A14-DF42-9B7A-7B61A07D0239}"/>
                </a:ext>
              </a:extLst>
            </p:cNvPr>
            <p:cNvSpPr/>
            <p:nvPr/>
          </p:nvSpPr>
          <p:spPr>
            <a:xfrm>
              <a:off x="-7106" y="253935"/>
              <a:ext cx="4070223" cy="395058"/>
            </a:xfrm>
            <a:prstGeom prst="rect">
              <a:avLst/>
            </a:prstGeom>
            <a:solidFill>
              <a:srgbClr val="D96A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1110450-D92B-C2F6-B435-BF07692C19B7}"/>
                </a:ext>
              </a:extLst>
            </p:cNvPr>
            <p:cNvSpPr/>
            <p:nvPr/>
          </p:nvSpPr>
          <p:spPr>
            <a:xfrm>
              <a:off x="4058663" y="255007"/>
              <a:ext cx="4070223" cy="395058"/>
            </a:xfrm>
            <a:prstGeom prst="rect">
              <a:avLst/>
            </a:prstGeom>
            <a:solidFill>
              <a:srgbClr val="569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A9EC932-481B-0FA8-A413-8FC05566AAB0}"/>
                </a:ext>
              </a:extLst>
            </p:cNvPr>
            <p:cNvSpPr/>
            <p:nvPr/>
          </p:nvSpPr>
          <p:spPr>
            <a:xfrm>
              <a:off x="8121779" y="253934"/>
              <a:ext cx="4070223" cy="395058"/>
            </a:xfrm>
            <a:prstGeom prst="rect">
              <a:avLst/>
            </a:prstGeom>
            <a:solidFill>
              <a:srgbClr val="04B2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ectangle 1">
            <a:extLst>
              <a:ext uri="{FF2B5EF4-FFF2-40B4-BE49-F238E27FC236}">
                <a16:creationId xmlns:a16="http://schemas.microsoft.com/office/drawing/2014/main" id="{503E8BF3-7EEA-420D-AE7D-D28FF33A9476}"/>
              </a:ext>
            </a:extLst>
          </p:cNvPr>
          <p:cNvSpPr/>
          <p:nvPr/>
        </p:nvSpPr>
        <p:spPr>
          <a:xfrm>
            <a:off x="0" y="-64655"/>
            <a:ext cx="6490933" cy="5449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3645992"/>
      </p:ext>
    </p:extLst>
  </p:cSld>
  <p:clrMapOvr>
    <a:masterClrMapping/>
  </p:clrMapOvr>
</p:sld>
</file>

<file path=ppt/theme/theme1.xml><?xml version="1.0" encoding="utf-8"?>
<a:theme xmlns:a="http://schemas.openxmlformats.org/drawingml/2006/main" name="Office Theme">
  <a:themeElements>
    <a:clrScheme name="MJ">
      <a:dk1>
        <a:sysClr val="windowText" lastClr="000000"/>
      </a:dk1>
      <a:lt1>
        <a:sysClr val="window" lastClr="FFFFFF"/>
      </a:lt1>
      <a:dk2>
        <a:srgbClr val="7F7F7F"/>
      </a:dk2>
      <a:lt2>
        <a:srgbClr val="E7E6E6"/>
      </a:lt2>
      <a:accent1>
        <a:srgbClr val="FF6900"/>
      </a:accent1>
      <a:accent2>
        <a:srgbClr val="F4B183"/>
      </a:accent2>
      <a:accent3>
        <a:srgbClr val="A5A5A5"/>
      </a:accent3>
      <a:accent4>
        <a:srgbClr val="FFC000"/>
      </a:accent4>
      <a:accent5>
        <a:srgbClr val="5B9BD5"/>
      </a:accent5>
      <a:accent6>
        <a:srgbClr val="70AD47"/>
      </a:accent6>
      <a:hlink>
        <a:srgbClr val="0563C1"/>
      </a:hlink>
      <a:folHlink>
        <a:srgbClr val="954F72"/>
      </a:folHlink>
    </a:clrScheme>
    <a:fontScheme name="MJ">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2936</TotalTime>
  <Words>3984</Words>
  <Application>Microsoft Office PowerPoint</Application>
  <PresentationFormat>Widescreen</PresentationFormat>
  <Paragraphs>396</Paragraphs>
  <Slides>37</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Arial Nova</vt:lpstr>
      <vt:lpstr>Calibri</vt:lpstr>
      <vt:lpstr>Open Sans ExtraBold</vt:lpstr>
      <vt:lpstr>Verdana</vt:lpstr>
      <vt:lpstr>Wingdings</vt:lpstr>
      <vt:lpstr>Office Theme</vt:lpstr>
      <vt:lpstr>LOCAL WATERFRONT REVITLIZATION PROGRAM (LWRP)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Waterfront Survey (ongoing) Snapshot</vt:lpstr>
      <vt:lpstr>Public Open House Recap</vt:lpstr>
      <vt:lpstr>Public Open House Recap</vt:lpstr>
      <vt:lpstr>Public Open House Recap</vt:lpstr>
      <vt:lpstr>Public Open House Recap</vt:lpstr>
      <vt:lpstr>Public Open House Recap</vt:lpstr>
      <vt:lpstr>Upcoming Stakeholder Group Meetings</vt:lpstr>
      <vt:lpstr>PowerPoint Presentation</vt:lpstr>
      <vt:lpstr>Section 3 – Local Waterfront Revitalization Policies</vt:lpstr>
      <vt:lpstr>Section 3 – Local Waterfront Revitalization Policies</vt:lpstr>
      <vt:lpstr>State Coastal Policies – Development Policies</vt:lpstr>
      <vt:lpstr>State Coastal Policies – Development Policies</vt:lpstr>
      <vt:lpstr>State Coastal Policies – Fish &amp; Wildlife Policies</vt:lpstr>
      <vt:lpstr>State Coastal Policies – Flooding &amp; Erosion Hazard Policies</vt:lpstr>
      <vt:lpstr>State Coastal Policies – Flooding &amp; Erosion Hazard Policies</vt:lpstr>
      <vt:lpstr>State Coastal Policies – General Policy and Public Access Policies</vt:lpstr>
      <vt:lpstr>State Coastal Policies – Recreation Policies</vt:lpstr>
      <vt:lpstr>State Coastal Policies – Historic and Scenic Resources Policies &amp; Agricultural Lands Policy</vt:lpstr>
      <vt:lpstr>State Coastal Policies – Energy &amp; Ice Management Policies</vt:lpstr>
      <vt:lpstr>State Coastal Policies – Water and Air Resources Policies</vt:lpstr>
      <vt:lpstr>State Coastal Policies – Water and Air Resources Policies</vt:lpstr>
      <vt:lpstr>State Coastal Policies – Water and Air Resources Policies</vt:lpstr>
      <vt:lpstr>State Coastal Policies – Water and Air Resources Policies</vt:lpstr>
      <vt:lpstr>State Coastal Policies – Water and Air Resources Policies &amp; Wetland Policy</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Ashley Washock</dc:creator>
  <cp:lastModifiedBy>Jennifer Ceponis</cp:lastModifiedBy>
  <cp:revision>145</cp:revision>
  <cp:lastPrinted>2025-11-06T14:53:26Z</cp:lastPrinted>
  <dcterms:created xsi:type="dcterms:W3CDTF">2023-12-29T14:18:28Z</dcterms:created>
  <dcterms:modified xsi:type="dcterms:W3CDTF">2026-03-11T17:53:16Z</dcterms:modified>
</cp:coreProperties>
</file>